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0" r:id="rId3"/>
    <p:sldId id="263" r:id="rId4"/>
    <p:sldId id="264" r:id="rId5"/>
    <p:sldId id="265" r:id="rId6"/>
    <p:sldId id="269" r:id="rId7"/>
    <p:sldId id="267" r:id="rId8"/>
    <p:sldId id="268" r:id="rId9"/>
    <p:sldId id="273" r:id="rId10"/>
    <p:sldId id="276" r:id="rId11"/>
    <p:sldId id="277" r:id="rId12"/>
    <p:sldId id="272" r:id="rId13"/>
    <p:sldId id="278" r:id="rId14"/>
    <p:sldId id="280" r:id="rId15"/>
    <p:sldId id="281" r:id="rId16"/>
    <p:sldId id="282" r:id="rId17"/>
    <p:sldId id="274" r:id="rId18"/>
    <p:sldId id="258" r:id="rId19"/>
    <p:sldId id="279" r:id="rId20"/>
    <p:sldId id="266" r:id="rId21"/>
    <p:sldId id="275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he\Desktop\FOA\Afdelingskortl&#230;gning%20-%20&#248;konomi%20og%20leveranc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he\Desktop\FOA\Afdelingskortl&#230;gning%20-%20&#248;konomi%20og%20leveranc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he\Desktop\FOA\Afdelingskortl&#230;gning%20-%20&#248;konomi%20og%20leverance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lie\data\KUNDER\D%20-%20F\F\FOA\FOA%20i%20fortsat%20bev&#230;gelse%202010-13\Analyser\Databilleder%20-%20KHE\Tidsstudie\Konsolider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lie\data\KUNDER\D%20-%20F\F\FOA\FOA%20i%20fortsat%20bev&#230;gelse%202010-13\Analyser\Databilleder%20-%20KHE\Tidsstudie\Konsolidering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lie\data\KUNDER\D%20-%20F\F\FOA\FOA%20i%20fortsat%20bev&#230;gelse%202010-13\Analyser\Databilleder%20-%20KHE\Databillede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lie\data\KUNDER\D%20-%20F\F\FOA\FOA%20i%20fortsat%20bev&#230;gelse%202010-13\Analyser\Databilleder%20-%20KHE\Databilled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Historisk udvikling</c:v>
          </c:tx>
          <c:marker>
            <c:symbol val="none"/>
          </c:marker>
          <c:xVal>
            <c:numRef>
              <c:f>'Medlemsudvikling (2)'!$B$2:$L$2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xVal>
          <c:yVal>
            <c:numRef>
              <c:f>'Medlemsudvikling (2)'!$B$3:$L$3</c:f>
              <c:numCache>
                <c:formatCode>#,##0</c:formatCode>
                <c:ptCount val="11"/>
                <c:pt idx="0">
                  <c:v>225273</c:v>
                </c:pt>
                <c:pt idx="1">
                  <c:v>222081</c:v>
                </c:pt>
                <c:pt idx="2">
                  <c:v>218937</c:v>
                </c:pt>
                <c:pt idx="3">
                  <c:v>214257</c:v>
                </c:pt>
                <c:pt idx="4">
                  <c:v>210259</c:v>
                </c:pt>
                <c:pt idx="5">
                  <c:v>206476</c:v>
                </c:pt>
                <c:pt idx="6">
                  <c:v>201862</c:v>
                </c:pt>
                <c:pt idx="7">
                  <c:v>204976</c:v>
                </c:pt>
                <c:pt idx="8">
                  <c:v>202242</c:v>
                </c:pt>
                <c:pt idx="9">
                  <c:v>201026</c:v>
                </c:pt>
                <c:pt idx="10">
                  <c:v>199336</c:v>
                </c:pt>
              </c:numCache>
            </c:numRef>
          </c:yVal>
          <c:smooth val="0"/>
        </c:ser>
        <c:ser>
          <c:idx val="1"/>
          <c:order val="1"/>
          <c:tx>
            <c:v>Nuværende trend fortsætter</c:v>
          </c:tx>
          <c:spPr>
            <a:ln>
              <a:prstDash val="dash"/>
            </a:ln>
          </c:spPr>
          <c:marker>
            <c:symbol val="none"/>
          </c:marker>
          <c:xVal>
            <c:numRef>
              <c:f>'Medlemsudvikling (2)'!$L$2:$W$2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'Medlemsudvikling (2)'!$L$3:$W$3</c:f>
              <c:numCache>
                <c:formatCode>#,##0</c:formatCode>
                <c:ptCount val="12"/>
                <c:pt idx="0">
                  <c:v>199336</c:v>
                </c:pt>
                <c:pt idx="1">
                  <c:v>196912.5511568787</c:v>
                </c:pt>
                <c:pt idx="2">
                  <c:v>194518.56565352151</c:v>
                </c:pt>
                <c:pt idx="3">
                  <c:v>192153.68528620881</c:v>
                </c:pt>
                <c:pt idx="4">
                  <c:v>189817.55620612099</c:v>
                </c:pt>
                <c:pt idx="5">
                  <c:v>187509.82886639389</c:v>
                </c:pt>
                <c:pt idx="6">
                  <c:v>185230.15796981679</c:v>
                </c:pt>
                <c:pt idx="7">
                  <c:v>182978.20241716621</c:v>
                </c:pt>
                <c:pt idx="8">
                  <c:v>180753.6252561702</c:v>
                </c:pt>
                <c:pt idx="9">
                  <c:v>178556.09363108969</c:v>
                </c:pt>
                <c:pt idx="10">
                  <c:v>176385.27873291521</c:v>
                </c:pt>
              </c:numCache>
            </c:numRef>
          </c:yVal>
          <c:smooth val="0"/>
        </c:ser>
        <c:ser>
          <c:idx val="2"/>
          <c:order val="2"/>
          <c:tx>
            <c:v>Nuværende trend -1%</c:v>
          </c:tx>
          <c:spPr>
            <a:ln w="28575">
              <a:prstDash val="dash"/>
            </a:ln>
          </c:spPr>
          <c:marker>
            <c:symbol val="none"/>
          </c:marker>
          <c:xVal>
            <c:numRef>
              <c:f>'Medlemsudvikling (2)'!$L$2:$W$2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'Medlemsudvikling (2)'!$L$4:$W$4</c:f>
              <c:numCache>
                <c:formatCode>#,##0</c:formatCode>
                <c:ptCount val="12"/>
                <c:pt idx="0">
                  <c:v>199336</c:v>
                </c:pt>
                <c:pt idx="1">
                  <c:v>194919.19115687869</c:v>
                </c:pt>
                <c:pt idx="2">
                  <c:v>190600.24823038399</c:v>
                </c:pt>
                <c:pt idx="3">
                  <c:v>186377.0027459503</c:v>
                </c:pt>
                <c:pt idx="4">
                  <c:v>182247.33427722019</c:v>
                </c:pt>
                <c:pt idx="5">
                  <c:v>178209.16938141169</c:v>
                </c:pt>
                <c:pt idx="6">
                  <c:v>174260.48055827309</c:v>
                </c:pt>
                <c:pt idx="7">
                  <c:v>170399.28523210849</c:v>
                </c:pt>
                <c:pt idx="8">
                  <c:v>166623.64475635541</c:v>
                </c:pt>
                <c:pt idx="9">
                  <c:v>162931.66344022099</c:v>
                </c:pt>
                <c:pt idx="10">
                  <c:v>159321.48759688469</c:v>
                </c:pt>
              </c:numCache>
            </c:numRef>
          </c:yVal>
          <c:smooth val="0"/>
        </c:ser>
        <c:ser>
          <c:idx val="3"/>
          <c:order val="3"/>
          <c:tx>
            <c:v>Nuværende trend -2%</c:v>
          </c:tx>
          <c:spPr>
            <a:ln>
              <a:prstDash val="dash"/>
            </a:ln>
          </c:spPr>
          <c:marker>
            <c:symbol val="none"/>
          </c:marker>
          <c:xVal>
            <c:numRef>
              <c:f>'Medlemsudvikling (2)'!$L$2:$W$2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'Medlemsudvikling (2)'!$L$5:$W$5</c:f>
              <c:numCache>
                <c:formatCode>#,##0</c:formatCode>
                <c:ptCount val="12"/>
                <c:pt idx="0">
                  <c:v>199336</c:v>
                </c:pt>
                <c:pt idx="1">
                  <c:v>192925.83115687859</c:v>
                </c:pt>
                <c:pt idx="2">
                  <c:v>186721.79800724631</c:v>
                </c:pt>
                <c:pt idx="3">
                  <c:v>180717.27172038579</c:v>
                </c:pt>
                <c:pt idx="4">
                  <c:v>174905.83663291571</c:v>
                </c:pt>
                <c:pt idx="5">
                  <c:v>169281.2833938401</c:v>
                </c:pt>
                <c:pt idx="6">
                  <c:v>163837.60233003439</c:v>
                </c:pt>
                <c:pt idx="7">
                  <c:v>158568.97702508359</c:v>
                </c:pt>
                <c:pt idx="8">
                  <c:v>153469.77810460859</c:v>
                </c:pt>
                <c:pt idx="9">
                  <c:v>148534.557221442</c:v>
                </c:pt>
                <c:pt idx="10">
                  <c:v>143758.04123422579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173504"/>
        <c:axId val="123183488"/>
      </c:scatterChart>
      <c:valAx>
        <c:axId val="12317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183488"/>
        <c:crosses val="autoZero"/>
        <c:crossBetween val="midCat"/>
      </c:valAx>
      <c:valAx>
        <c:axId val="123183488"/>
        <c:scaling>
          <c:orientation val="minMax"/>
          <c:min val="1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Medlemmer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12317350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7.02777777777778E-2"/>
          <c:y val="2.7777777777777801E-2"/>
          <c:w val="0.88166666666666704"/>
          <c:h val="0.137341790609506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'Medlemmer og kontingent'!$D$38</c:f>
              <c:strCache>
                <c:ptCount val="1"/>
                <c:pt idx="0">
                  <c:v>Nuværende trend fortsætter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'Medlemmer og kontingent'!$E$37:$O$37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'Medlemmer og kontingent'!$E$38:$O$38</c:f>
              <c:numCache>
                <c:formatCode>#,##0</c:formatCode>
                <c:ptCount val="11"/>
                <c:pt idx="0">
                  <c:v>100</c:v>
                </c:pt>
                <c:pt idx="1">
                  <c:v>100.7309302681042</c:v>
                </c:pt>
                <c:pt idx="2">
                  <c:v>101.9706493971824</c:v>
                </c:pt>
                <c:pt idx="3">
                  <c:v>103.22562603966691</c:v>
                </c:pt>
                <c:pt idx="4">
                  <c:v>104.4960479733456</c:v>
                </c:pt>
                <c:pt idx="5">
                  <c:v>105.782105287031</c:v>
                </c:pt>
                <c:pt idx="6">
                  <c:v>107.08399040900341</c:v>
                </c:pt>
                <c:pt idx="7">
                  <c:v>108.40189813580319</c:v>
                </c:pt>
                <c:pt idx="8">
                  <c:v>109.7360256613773</c:v>
                </c:pt>
                <c:pt idx="9">
                  <c:v>111.0865726065838</c:v>
                </c:pt>
                <c:pt idx="10">
                  <c:v>112.453741049063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'Medlemmer og kontingent'!$D$39</c:f>
              <c:strCache>
                <c:ptCount val="1"/>
                <c:pt idx="0">
                  <c:v>Nuværende trend -1%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'Medlemmer og kontingent'!$E$37:$O$37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'Medlemmer og kontingent'!$E$39:$O$39</c:f>
              <c:numCache>
                <c:formatCode>#,##0</c:formatCode>
                <c:ptCount val="11"/>
                <c:pt idx="0">
                  <c:v>100</c:v>
                </c:pt>
                <c:pt idx="1">
                  <c:v>101.76106488936701</c:v>
                </c:pt>
                <c:pt idx="2">
                  <c:v>104.06693928080669</c:v>
                </c:pt>
                <c:pt idx="3">
                  <c:v>106.4250640758254</c:v>
                </c:pt>
                <c:pt idx="4">
                  <c:v>108.8366232524769</c:v>
                </c:pt>
                <c:pt idx="5">
                  <c:v>111.30282761739301</c:v>
                </c:pt>
                <c:pt idx="6">
                  <c:v>113.8249154137108</c:v>
                </c:pt>
                <c:pt idx="7">
                  <c:v>116.4041529427758</c:v>
                </c:pt>
                <c:pt idx="8">
                  <c:v>119.0418351999318</c:v>
                </c:pt>
                <c:pt idx="9">
                  <c:v>121.73928652471839</c:v>
                </c:pt>
                <c:pt idx="10">
                  <c:v>124.4978612658013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'Medlemmer og kontingent'!$D$40</c:f>
              <c:strCache>
                <c:ptCount val="1"/>
                <c:pt idx="0">
                  <c:v>Nuværende trend -2%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'Medlemmer og kontingent'!$E$37:$O$37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'Medlemmer og kontingent'!$E$40:$O$40</c:f>
              <c:numCache>
                <c:formatCode>#,##0</c:formatCode>
                <c:ptCount val="11"/>
                <c:pt idx="0">
                  <c:v>100</c:v>
                </c:pt>
                <c:pt idx="1">
                  <c:v>102.81248674973421</c:v>
                </c:pt>
                <c:pt idx="2">
                  <c:v>106.22854252254071</c:v>
                </c:pt>
                <c:pt idx="3">
                  <c:v>109.7581004331892</c:v>
                </c:pt>
                <c:pt idx="4">
                  <c:v>113.40493171264031</c:v>
                </c:pt>
                <c:pt idx="5">
                  <c:v>117.1729328950716</c:v>
                </c:pt>
                <c:pt idx="6">
                  <c:v>121.066129981212</c:v>
                </c:pt>
                <c:pt idx="7">
                  <c:v>125.0886827400064</c:v>
                </c:pt>
                <c:pt idx="8">
                  <c:v>129.24488915321109</c:v>
                </c:pt>
                <c:pt idx="9">
                  <c:v>133.5391900076618</c:v>
                </c:pt>
                <c:pt idx="10">
                  <c:v>137.97617364012669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198848"/>
        <c:axId val="137127040"/>
      </c:lineChart>
      <c:catAx>
        <c:axId val="12319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127040"/>
        <c:crosses val="autoZero"/>
        <c:auto val="1"/>
        <c:lblAlgn val="ctr"/>
        <c:lblOffset val="100"/>
        <c:noMultiLvlLbl val="0"/>
      </c:catAx>
      <c:valAx>
        <c:axId val="137127040"/>
        <c:scaling>
          <c:orientation val="minMax"/>
          <c:min val="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Kontingent (Indeks 100=2010)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1231988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'Medlemmer og egenkapital'!$D$32</c:f>
              <c:strCache>
                <c:ptCount val="1"/>
                <c:pt idx="0">
                  <c:v>Nuværende trend fortsætter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'Medlemmer og egenkapital'!$E$31:$O$31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'Medlemmer og egenkapital'!$E$32:$O$32</c:f>
              <c:numCache>
                <c:formatCode>#,##0</c:formatCode>
                <c:ptCount val="11"/>
                <c:pt idx="0">
                  <c:v>237853.34516999999</c:v>
                </c:pt>
                <c:pt idx="1">
                  <c:v>238697.7844433125</c:v>
                </c:pt>
                <c:pt idx="2">
                  <c:v>236648.44514988101</c:v>
                </c:pt>
                <c:pt idx="3">
                  <c:v>231740.5087136311</c:v>
                </c:pt>
                <c:pt idx="4">
                  <c:v>224008.72883654779</c:v>
                </c:pt>
                <c:pt idx="5">
                  <c:v>213487.436698748</c:v>
                </c:pt>
                <c:pt idx="6">
                  <c:v>200210.54609533719</c:v>
                </c:pt>
                <c:pt idx="7">
                  <c:v>184211.5585108115</c:v>
                </c:pt>
                <c:pt idx="8">
                  <c:v>165523.56813176951</c:v>
                </c:pt>
                <c:pt idx="9">
                  <c:v>144179.26679867879</c:v>
                </c:pt>
                <c:pt idx="10">
                  <c:v>120210.9488974436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'Medlemmer og egenkapital'!$D$33</c:f>
              <c:strCache>
                <c:ptCount val="1"/>
                <c:pt idx="0">
                  <c:v>Nuværende trend -1%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'Medlemmer og egenkapital'!$E$31:$O$31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'Medlemmer og egenkapital'!$E$33:$O$33</c:f>
              <c:numCache>
                <c:formatCode>#,##0</c:formatCode>
                <c:ptCount val="11"/>
                <c:pt idx="0">
                  <c:v>237853.34516999999</c:v>
                </c:pt>
                <c:pt idx="1">
                  <c:v>236288.2700850525</c:v>
                </c:pt>
                <c:pt idx="2">
                  <c:v>229502.58507821671</c:v>
                </c:pt>
                <c:pt idx="3">
                  <c:v>217611.96637490881</c:v>
                </c:pt>
                <c:pt idx="4">
                  <c:v>200729.52709214739</c:v>
                </c:pt>
                <c:pt idx="5">
                  <c:v>178965.87403090531</c:v>
                </c:pt>
                <c:pt idx="6">
                  <c:v>152429.16321007471</c:v>
                </c:pt>
                <c:pt idx="7">
                  <c:v>121225.1541699361</c:v>
                </c:pt>
                <c:pt idx="8">
                  <c:v>85457.263072388945</c:v>
                </c:pt>
                <c:pt idx="9">
                  <c:v>45226.614624612193</c:v>
                </c:pt>
                <c:pt idx="10">
                  <c:v>632.09285221672803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'Medlemmer og egenkapital'!$D$34</c:f>
              <c:strCache>
                <c:ptCount val="1"/>
                <c:pt idx="0">
                  <c:v>Nuværende trend -2%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'Medlemmer og egenkapital'!$E$31:$O$31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'Medlemmer og egenkapital'!$E$34:$O$34</c:f>
              <c:numCache>
                <c:formatCode>#,##0</c:formatCode>
                <c:ptCount val="11"/>
                <c:pt idx="0">
                  <c:v>237853.34516999999</c:v>
                </c:pt>
                <c:pt idx="1">
                  <c:v>233878.75572679241</c:v>
                </c:pt>
                <c:pt idx="2">
                  <c:v>222404.91529371811</c:v>
                </c:pt>
                <c:pt idx="3">
                  <c:v>203672.98184044621</c:v>
                </c:pt>
                <c:pt idx="4">
                  <c:v>177916.358273319</c:v>
                </c:pt>
                <c:pt idx="5">
                  <c:v>145360.9418196328</c:v>
                </c:pt>
                <c:pt idx="6">
                  <c:v>106225.3653923198</c:v>
                </c:pt>
                <c:pt idx="7">
                  <c:v>60721.231192917621</c:v>
                </c:pt>
                <c:pt idx="8">
                  <c:v>9053.3368024267729</c:v>
                </c:pt>
                <c:pt idx="9">
                  <c:v>-48580.105998373903</c:v>
                </c:pt>
                <c:pt idx="10">
                  <c:v>-111987.259445348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140864"/>
        <c:axId val="137146752"/>
      </c:lineChart>
      <c:catAx>
        <c:axId val="13714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146752"/>
        <c:crosses val="autoZero"/>
        <c:auto val="1"/>
        <c:lblAlgn val="ctr"/>
        <c:lblOffset val="100"/>
        <c:noMultiLvlLbl val="0"/>
      </c:catAx>
      <c:valAx>
        <c:axId val="137146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Tusinde kr.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13714086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'Pivot - afdelinger'!$B$66</c:f>
              <c:strCache>
                <c:ptCount val="1"/>
                <c:pt idx="0">
                  <c:v>Internt demokrati</c:v>
                </c:pt>
              </c:strCache>
            </c:strRef>
          </c:tx>
          <c:invertIfNegative val="0"/>
          <c:cat>
            <c:strRef>
              <c:f>'Pivot - afdelinger'!$A$159:$A$160</c:f>
              <c:strCache>
                <c:ptCount val="2"/>
                <c:pt idx="0">
                  <c:v>Afdelinger</c:v>
                </c:pt>
                <c:pt idx="1">
                  <c:v>Forbund</c:v>
                </c:pt>
              </c:strCache>
            </c:strRef>
          </c:cat>
          <c:val>
            <c:numRef>
              <c:f>'Pivot - afdelinger'!$B$159:$B$160</c:f>
              <c:numCache>
                <c:formatCode>0%</c:formatCode>
                <c:ptCount val="2"/>
                <c:pt idx="0">
                  <c:v>0.174337164652659</c:v>
                </c:pt>
                <c:pt idx="1">
                  <c:v>9.4734835790885E-2</c:v>
                </c:pt>
              </c:numCache>
            </c:numRef>
          </c:val>
        </c:ser>
        <c:ser>
          <c:idx val="1"/>
          <c:order val="1"/>
          <c:tx>
            <c:strRef>
              <c:f>'Pivot - afdelinger'!$C$66</c:f>
              <c:strCache>
                <c:ptCount val="1"/>
                <c:pt idx="0">
                  <c:v>Medlemsrettet virksomhed</c:v>
                </c:pt>
              </c:strCache>
            </c:strRef>
          </c:tx>
          <c:invertIfNegative val="0"/>
          <c:cat>
            <c:strRef>
              <c:f>'Pivot - afdelinger'!$A$159:$A$160</c:f>
              <c:strCache>
                <c:ptCount val="2"/>
                <c:pt idx="0">
                  <c:v>Afdelinger</c:v>
                </c:pt>
                <c:pt idx="1">
                  <c:v>Forbund</c:v>
                </c:pt>
              </c:strCache>
            </c:strRef>
          </c:cat>
          <c:val>
            <c:numRef>
              <c:f>'Pivot - afdelinger'!$C$159:$C$160</c:f>
              <c:numCache>
                <c:formatCode>0%</c:formatCode>
                <c:ptCount val="2"/>
                <c:pt idx="0">
                  <c:v>0.296318634673084</c:v>
                </c:pt>
                <c:pt idx="1">
                  <c:v>0.294013069705094</c:v>
                </c:pt>
              </c:numCache>
            </c:numRef>
          </c:val>
        </c:ser>
        <c:ser>
          <c:idx val="2"/>
          <c:order val="2"/>
          <c:tx>
            <c:strRef>
              <c:f>'Pivot - afdelinger'!$D$66</c:f>
              <c:strCache>
                <c:ptCount val="1"/>
                <c:pt idx="0">
                  <c:v>Påvirkning</c:v>
                </c:pt>
              </c:strCache>
            </c:strRef>
          </c:tx>
          <c:invertIfNegative val="0"/>
          <c:cat>
            <c:strRef>
              <c:f>'Pivot - afdelinger'!$A$159:$A$160</c:f>
              <c:strCache>
                <c:ptCount val="2"/>
                <c:pt idx="0">
                  <c:v>Afdelinger</c:v>
                </c:pt>
                <c:pt idx="1">
                  <c:v>Forbund</c:v>
                </c:pt>
              </c:strCache>
            </c:strRef>
          </c:cat>
          <c:val>
            <c:numRef>
              <c:f>'Pivot - afdelinger'!$D$159:$D$160</c:f>
              <c:numCache>
                <c:formatCode>0%</c:formatCode>
                <c:ptCount val="2"/>
                <c:pt idx="0">
                  <c:v>0.124243662020386</c:v>
                </c:pt>
                <c:pt idx="1">
                  <c:v>0.122832188337802</c:v>
                </c:pt>
              </c:numCache>
            </c:numRef>
          </c:val>
        </c:ser>
        <c:ser>
          <c:idx val="3"/>
          <c:order val="3"/>
          <c:tx>
            <c:strRef>
              <c:f>'Pivot - afdelinger'!$E$66</c:f>
              <c:strCache>
                <c:ptCount val="1"/>
                <c:pt idx="0">
                  <c:v>Støtteprocesser</c:v>
                </c:pt>
              </c:strCache>
            </c:strRef>
          </c:tx>
          <c:invertIfNegative val="0"/>
          <c:cat>
            <c:strRef>
              <c:f>'Pivot - afdelinger'!$A$159:$A$160</c:f>
              <c:strCache>
                <c:ptCount val="2"/>
                <c:pt idx="0">
                  <c:v>Afdelinger</c:v>
                </c:pt>
                <c:pt idx="1">
                  <c:v>Forbund</c:v>
                </c:pt>
              </c:strCache>
            </c:strRef>
          </c:cat>
          <c:val>
            <c:numRef>
              <c:f>'Pivot - afdelinger'!$E$159:$E$160</c:f>
              <c:numCache>
                <c:formatCode>0%</c:formatCode>
                <c:ptCount val="2"/>
                <c:pt idx="0">
                  <c:v>0.40510053865387202</c:v>
                </c:pt>
                <c:pt idx="1">
                  <c:v>0.48841990616622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serLines/>
        <c:axId val="137224192"/>
        <c:axId val="137225728"/>
      </c:barChart>
      <c:catAx>
        <c:axId val="137224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7225728"/>
        <c:crosses val="autoZero"/>
        <c:auto val="1"/>
        <c:lblAlgn val="ctr"/>
        <c:lblOffset val="100"/>
        <c:noMultiLvlLbl val="0"/>
      </c:catAx>
      <c:valAx>
        <c:axId val="1372257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af samlet tidsforbrug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1372241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'Pivot - afdelinger'!$B$66</c:f>
              <c:strCache>
                <c:ptCount val="1"/>
                <c:pt idx="0">
                  <c:v>Internt demokrati</c:v>
                </c:pt>
              </c:strCache>
            </c:strRef>
          </c:tx>
          <c:invertIfNegative val="0"/>
          <c:cat>
            <c:strRef>
              <c:f>'Pivot - afdelinger'!$A$96:$A$97</c:f>
              <c:strCache>
                <c:ptCount val="2"/>
                <c:pt idx="0">
                  <c:v>Oplevet</c:v>
                </c:pt>
                <c:pt idx="1">
                  <c:v>Ønsket</c:v>
                </c:pt>
              </c:strCache>
            </c:strRef>
          </c:cat>
          <c:val>
            <c:numRef>
              <c:f>'Pivot - afdelinger'!$B$96:$B$97</c:f>
              <c:numCache>
                <c:formatCode>0%</c:formatCode>
                <c:ptCount val="2"/>
                <c:pt idx="0">
                  <c:v>0.174337164652659</c:v>
                </c:pt>
                <c:pt idx="1">
                  <c:v>0.12628043343909301</c:v>
                </c:pt>
              </c:numCache>
            </c:numRef>
          </c:val>
        </c:ser>
        <c:ser>
          <c:idx val="1"/>
          <c:order val="1"/>
          <c:tx>
            <c:strRef>
              <c:f>'Pivot - afdelinger'!$C$66</c:f>
              <c:strCache>
                <c:ptCount val="1"/>
                <c:pt idx="0">
                  <c:v>Medlemsrettet virksomhed</c:v>
                </c:pt>
              </c:strCache>
            </c:strRef>
          </c:tx>
          <c:invertIfNegative val="0"/>
          <c:cat>
            <c:strRef>
              <c:f>'Pivot - afdelinger'!$A$96:$A$97</c:f>
              <c:strCache>
                <c:ptCount val="2"/>
                <c:pt idx="0">
                  <c:v>Oplevet</c:v>
                </c:pt>
                <c:pt idx="1">
                  <c:v>Ønsket</c:v>
                </c:pt>
              </c:strCache>
            </c:strRef>
          </c:cat>
          <c:val>
            <c:numRef>
              <c:f>'Pivot - afdelinger'!$C$96:$C$97</c:f>
              <c:numCache>
                <c:formatCode>0%</c:formatCode>
                <c:ptCount val="2"/>
                <c:pt idx="0">
                  <c:v>0.296318634673084</c:v>
                </c:pt>
                <c:pt idx="1">
                  <c:v>0.51580660488809105</c:v>
                </c:pt>
              </c:numCache>
            </c:numRef>
          </c:val>
        </c:ser>
        <c:ser>
          <c:idx val="2"/>
          <c:order val="2"/>
          <c:tx>
            <c:strRef>
              <c:f>'Pivot - afdelinger'!$D$66</c:f>
              <c:strCache>
                <c:ptCount val="1"/>
                <c:pt idx="0">
                  <c:v>Påvirkning</c:v>
                </c:pt>
              </c:strCache>
            </c:strRef>
          </c:tx>
          <c:invertIfNegative val="0"/>
          <c:cat>
            <c:strRef>
              <c:f>'Pivot - afdelinger'!$A$96:$A$97</c:f>
              <c:strCache>
                <c:ptCount val="2"/>
                <c:pt idx="0">
                  <c:v>Oplevet</c:v>
                </c:pt>
                <c:pt idx="1">
                  <c:v>Ønsket</c:v>
                </c:pt>
              </c:strCache>
            </c:strRef>
          </c:cat>
          <c:val>
            <c:numRef>
              <c:f>'Pivot - afdelinger'!$D$96:$D$97</c:f>
              <c:numCache>
                <c:formatCode>0%</c:formatCode>
                <c:ptCount val="2"/>
                <c:pt idx="0">
                  <c:v>0.124243662020386</c:v>
                </c:pt>
                <c:pt idx="1">
                  <c:v>0.19507977973488</c:v>
                </c:pt>
              </c:numCache>
            </c:numRef>
          </c:val>
        </c:ser>
        <c:ser>
          <c:idx val="3"/>
          <c:order val="3"/>
          <c:tx>
            <c:strRef>
              <c:f>'Pivot - afdelinger'!$E$66</c:f>
              <c:strCache>
                <c:ptCount val="1"/>
                <c:pt idx="0">
                  <c:v>Støtteprocesser</c:v>
                </c:pt>
              </c:strCache>
            </c:strRef>
          </c:tx>
          <c:invertIfNegative val="0"/>
          <c:cat>
            <c:strRef>
              <c:f>'Pivot - afdelinger'!$A$96:$A$97</c:f>
              <c:strCache>
                <c:ptCount val="2"/>
                <c:pt idx="0">
                  <c:v>Oplevet</c:v>
                </c:pt>
                <c:pt idx="1">
                  <c:v>Ønsket</c:v>
                </c:pt>
              </c:strCache>
            </c:strRef>
          </c:cat>
          <c:val>
            <c:numRef>
              <c:f>'Pivot - afdelinger'!$E$96:$E$97</c:f>
              <c:numCache>
                <c:formatCode>0%</c:formatCode>
                <c:ptCount val="2"/>
                <c:pt idx="0">
                  <c:v>0.40510053865387202</c:v>
                </c:pt>
                <c:pt idx="1">
                  <c:v>0.162833181937936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serLines/>
        <c:axId val="138332416"/>
        <c:axId val="138334208"/>
      </c:barChart>
      <c:catAx>
        <c:axId val="138332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38334208"/>
        <c:crosses val="autoZero"/>
        <c:auto val="1"/>
        <c:lblAlgn val="ctr"/>
        <c:lblOffset val="100"/>
        <c:noMultiLvlLbl val="0"/>
      </c:catAx>
      <c:valAx>
        <c:axId val="1383342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af samlet tidsforbrug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1383324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Sammenligning!$H$9</c:f>
              <c:strCache>
                <c:ptCount val="1"/>
                <c:pt idx="0">
                  <c:v>Intern demokrati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Sammenligning!$I$9:$K$9</c:f>
              <c:numCache>
                <c:formatCode>0%</c:formatCode>
                <c:ptCount val="3"/>
                <c:pt idx="0">
                  <c:v>4.3515347813724597E-2</c:v>
                </c:pt>
                <c:pt idx="1">
                  <c:v>5.8940190747838503E-2</c:v>
                </c:pt>
                <c:pt idx="2">
                  <c:v>9.3000000000000194E-2</c:v>
                </c:pt>
              </c:numCache>
            </c:numRef>
          </c:val>
        </c:ser>
        <c:ser>
          <c:idx val="1"/>
          <c:order val="1"/>
          <c:tx>
            <c:strRef>
              <c:f>Sammenligning!$H$10</c:f>
              <c:strCache>
                <c:ptCount val="1"/>
                <c:pt idx="0">
                  <c:v>Medlemsrettet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Sammenligning!$I$10:$K$10</c:f>
              <c:numCache>
                <c:formatCode>0%</c:formatCode>
                <c:ptCount val="3"/>
                <c:pt idx="0">
                  <c:v>0.25357579953270498</c:v>
                </c:pt>
                <c:pt idx="1">
                  <c:v>0.20816249220073099</c:v>
                </c:pt>
                <c:pt idx="2">
                  <c:v>0.29299999999999998</c:v>
                </c:pt>
              </c:numCache>
            </c:numRef>
          </c:val>
        </c:ser>
        <c:ser>
          <c:idx val="2"/>
          <c:order val="2"/>
          <c:tx>
            <c:strRef>
              <c:f>Sammenligning!$H$11</c:f>
              <c:strCache>
                <c:ptCount val="1"/>
                <c:pt idx="0">
                  <c:v>Påvirkning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Sammenligning!$I$11:$K$11</c:f>
              <c:numCache>
                <c:formatCode>0%</c:formatCode>
                <c:ptCount val="3"/>
                <c:pt idx="0">
                  <c:v>0.216921536388474</c:v>
                </c:pt>
                <c:pt idx="1">
                  <c:v>0.167450307514039</c:v>
                </c:pt>
                <c:pt idx="2">
                  <c:v>0.123</c:v>
                </c:pt>
              </c:numCache>
            </c:numRef>
          </c:val>
        </c:ser>
        <c:ser>
          <c:idx val="3"/>
          <c:order val="3"/>
          <c:tx>
            <c:strRef>
              <c:f>Sammenligning!$H$12</c:f>
              <c:strCache>
                <c:ptCount val="1"/>
                <c:pt idx="0">
                  <c:v>Støtteprocesser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Sammenligning!$I$12:$K$12</c:f>
              <c:numCache>
                <c:formatCode>0%</c:formatCode>
                <c:ptCount val="3"/>
                <c:pt idx="0">
                  <c:v>0.485987316265098</c:v>
                </c:pt>
                <c:pt idx="1">
                  <c:v>0.56544700953739202</c:v>
                </c:pt>
                <c:pt idx="2">
                  <c:v>0.49099999999999999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8399744"/>
        <c:axId val="138401280"/>
      </c:barChart>
      <c:catAx>
        <c:axId val="13839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38401280"/>
        <c:crosses val="autoZero"/>
        <c:auto val="1"/>
        <c:lblAlgn val="ctr"/>
        <c:lblOffset val="100"/>
        <c:noMultiLvlLbl val="0"/>
      </c:catAx>
      <c:valAx>
        <c:axId val="1384012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83997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Sammenligning!$H$3</c:f>
              <c:strCache>
                <c:ptCount val="1"/>
                <c:pt idx="0">
                  <c:v>Intern demokrati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Sammenligning!$I$3:$K$3</c:f>
              <c:numCache>
                <c:formatCode>0%</c:formatCode>
                <c:ptCount val="3"/>
                <c:pt idx="0">
                  <c:v>4.8940693763333799E-2</c:v>
                </c:pt>
                <c:pt idx="1">
                  <c:v>5.8087083514904499E-2</c:v>
                </c:pt>
                <c:pt idx="2">
                  <c:v>0.174337164652659</c:v>
                </c:pt>
              </c:numCache>
            </c:numRef>
          </c:val>
        </c:ser>
        <c:ser>
          <c:idx val="1"/>
          <c:order val="1"/>
          <c:tx>
            <c:strRef>
              <c:f>Sammenligning!$H$4</c:f>
              <c:strCache>
                <c:ptCount val="1"/>
                <c:pt idx="0">
                  <c:v>Medlemsrettet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Sammenligning!$I$4:$K$4</c:f>
              <c:numCache>
                <c:formatCode>0%</c:formatCode>
                <c:ptCount val="3"/>
                <c:pt idx="0">
                  <c:v>0.340516840918413</c:v>
                </c:pt>
                <c:pt idx="1">
                  <c:v>0.54107435193800302</c:v>
                </c:pt>
                <c:pt idx="2">
                  <c:v>0.296318634673084</c:v>
                </c:pt>
              </c:numCache>
            </c:numRef>
          </c:val>
        </c:ser>
        <c:ser>
          <c:idx val="2"/>
          <c:order val="2"/>
          <c:tx>
            <c:strRef>
              <c:f>Sammenligning!$H$5</c:f>
              <c:strCache>
                <c:ptCount val="1"/>
                <c:pt idx="0">
                  <c:v>Påvirkning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Sammenligning!$I$5:$K$5</c:f>
              <c:numCache>
                <c:formatCode>0%</c:formatCode>
                <c:ptCount val="3"/>
                <c:pt idx="0">
                  <c:v>0.187696813508171</c:v>
                </c:pt>
                <c:pt idx="1">
                  <c:v>5.3140494894413901E-2</c:v>
                </c:pt>
                <c:pt idx="2">
                  <c:v>0.124243662020386</c:v>
                </c:pt>
              </c:numCache>
            </c:numRef>
          </c:val>
        </c:ser>
        <c:ser>
          <c:idx val="3"/>
          <c:order val="3"/>
          <c:tx>
            <c:strRef>
              <c:f>Sammenligning!$H$6</c:f>
              <c:strCache>
                <c:ptCount val="1"/>
                <c:pt idx="0">
                  <c:v>Støtteprocesser</c:v>
                </c:pt>
              </c:strCache>
            </c:strRef>
          </c:tx>
          <c:invertIfNegative val="0"/>
          <c:cat>
            <c:strRef>
              <c:f>Sammenligning!$I$2:$K$2</c:f>
              <c:strCache>
                <c:ptCount val="3"/>
                <c:pt idx="0">
                  <c:v>HK</c:v>
                </c:pt>
                <c:pt idx="1">
                  <c:v>DM</c:v>
                </c:pt>
                <c:pt idx="2">
                  <c:v>FOA</c:v>
                </c:pt>
              </c:strCache>
            </c:strRef>
          </c:cat>
          <c:val>
            <c:numRef>
              <c:f>Sammenligning!$I$6:$K$6</c:f>
              <c:numCache>
                <c:formatCode>0%</c:formatCode>
                <c:ptCount val="3"/>
                <c:pt idx="0">
                  <c:v>0.42284565181008299</c:v>
                </c:pt>
                <c:pt idx="1">
                  <c:v>0.34769806965267902</c:v>
                </c:pt>
                <c:pt idx="2">
                  <c:v>0.40510053865387202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6934912"/>
        <c:axId val="136936448"/>
      </c:barChart>
      <c:catAx>
        <c:axId val="136934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36936448"/>
        <c:crosses val="autoZero"/>
        <c:auto val="1"/>
        <c:lblAlgn val="ctr"/>
        <c:lblOffset val="100"/>
        <c:noMultiLvlLbl val="0"/>
      </c:catAx>
      <c:valAx>
        <c:axId val="1369364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693491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sz="4000" baseline="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aseline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64" y="548680"/>
            <a:ext cx="1981036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3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000" y="1267200"/>
            <a:ext cx="8157600" cy="784800"/>
          </a:xfrm>
          <a:prstGeom prst="rect">
            <a:avLst/>
          </a:prstGeom>
        </p:spPr>
        <p:txBody>
          <a:bodyPr/>
          <a:lstStyle>
            <a:lvl1pPr algn="l">
              <a:defRPr sz="4000" baseline="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idx="1"/>
          </p:nvPr>
        </p:nvSpPr>
        <p:spPr>
          <a:xfrm>
            <a:off x="683568" y="2204864"/>
            <a:ext cx="7992888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8" y="548680"/>
            <a:ext cx="938706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1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aseline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8" y="548680"/>
            <a:ext cx="938706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15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195200"/>
            <a:ext cx="8002800" cy="576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6400" y="1918800"/>
            <a:ext cx="3780000" cy="4208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8800"/>
            <a:ext cx="4038600" cy="4208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 baseline="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8" y="548680"/>
            <a:ext cx="938706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6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6400" y="1267200"/>
            <a:ext cx="8157600" cy="1143000"/>
          </a:xfrm>
          <a:prstGeom prst="rect">
            <a:avLst/>
          </a:prstGeom>
        </p:spPr>
        <p:txBody>
          <a:bodyPr/>
          <a:lstStyle>
            <a:lvl1pPr>
              <a:defRPr sz="4000" baseline="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8" y="548680"/>
            <a:ext cx="938706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835200"/>
            <a:ext cx="2782800" cy="59760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latin typeface="Calibri" panose="020F0502020204030204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835200"/>
            <a:ext cx="5111750" cy="5288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800" baseline="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 baseline="0">
                <a:latin typeface="Calibri" panose="020F050202020403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 baseline="0">
                <a:latin typeface="Calibri" panose="020F050202020403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800" baseline="0">
                <a:latin typeface="Calibri" panose="020F050202020403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800" baseline="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84000" y="1435100"/>
            <a:ext cx="278280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8" y="548680"/>
            <a:ext cx="938706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073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9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2016-09-20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5" name="Picture 4" descr="ScreenHunter_01 Mar. 18 11.43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5853" y="6414236"/>
            <a:ext cx="810766" cy="38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3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0D1B8-5A6B-4FDF-B554-D0AFA007D920}" type="datetimeFigureOut">
              <a:rPr lang="da-DK" smtClean="0"/>
              <a:t>20-09-2016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3D4D-012A-4C63-A06A-48C545815F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991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63888" y="1052736"/>
            <a:ext cx="5326360" cy="1470025"/>
          </a:xfrm>
        </p:spPr>
        <p:txBody>
          <a:bodyPr/>
          <a:lstStyle/>
          <a:p>
            <a:r>
              <a:rPr lang="da-DK" dirty="0" smtClean="0"/>
              <a:t>Afdelingens udvikling – </a:t>
            </a:r>
            <a:br>
              <a:rPr lang="da-DK" dirty="0" smtClean="0"/>
            </a:br>
            <a:r>
              <a:rPr lang="da-DK" dirty="0" smtClean="0"/>
              <a:t>Den Gode FOA afdeling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940152" y="4581128"/>
            <a:ext cx="2944416" cy="1752600"/>
          </a:xfrm>
        </p:spPr>
        <p:txBody>
          <a:bodyPr/>
          <a:lstStyle/>
          <a:p>
            <a:r>
              <a:rPr lang="da-DK" dirty="0" smtClean="0"/>
              <a:t>Repræsentantskabs seminar</a:t>
            </a:r>
          </a:p>
          <a:p>
            <a:endParaRPr lang="da-DK" dirty="0"/>
          </a:p>
          <a:p>
            <a:endParaRPr lang="da-DK" dirty="0" smtClean="0"/>
          </a:p>
          <a:p>
            <a:pPr algn="r"/>
            <a:r>
              <a:rPr lang="da-DK" dirty="0" smtClean="0"/>
              <a:t>Hotel Strandparken</a:t>
            </a:r>
          </a:p>
          <a:p>
            <a:pPr algn="r"/>
            <a:r>
              <a:rPr lang="da-DK" dirty="0" smtClean="0"/>
              <a:t>13. og 14. september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3908"/>
            <a:ext cx="5796136" cy="3864091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9189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Medlemmernes brug af sociale medier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Undersøgelse fra 2013, brugen er helt sikkert øget siden.</a:t>
            </a:r>
          </a:p>
          <a:p>
            <a:endParaRPr lang="da-DK" dirty="0"/>
          </a:p>
          <a:p>
            <a:endParaRPr lang="da-DK" dirty="0" smtClean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859120"/>
              </p:ext>
            </p:extLst>
          </p:nvPr>
        </p:nvGraphicFramePr>
        <p:xfrm>
          <a:off x="683568" y="1700808"/>
          <a:ext cx="7848873" cy="3555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101650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Facebook</a:t>
                      </a:r>
                      <a:r>
                        <a:rPr lang="da-DK" dirty="0" smtClean="0"/>
                        <a:t> -        </a:t>
                      </a:r>
                      <a:r>
                        <a:rPr lang="da-DK" dirty="0" err="1" smtClean="0"/>
                        <a:t>Linkedin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Twitter</a:t>
                      </a:r>
                      <a:r>
                        <a:rPr lang="da-DK" dirty="0" smtClean="0"/>
                        <a:t>   -   </a:t>
                      </a:r>
                      <a:r>
                        <a:rPr lang="da-DK" dirty="0" err="1" smtClean="0"/>
                        <a:t>Instagram</a:t>
                      </a:r>
                      <a:endParaRPr lang="da-DK" dirty="0"/>
                    </a:p>
                  </a:txBody>
                  <a:tcPr/>
                </a:tc>
              </a:tr>
              <a:tr h="861274">
                <a:tc>
                  <a:txBody>
                    <a:bodyPr/>
                    <a:lstStyle/>
                    <a:p>
                      <a:r>
                        <a:rPr lang="da-DK" dirty="0" smtClean="0"/>
                        <a:t>15</a:t>
                      </a:r>
                      <a:r>
                        <a:rPr lang="da-DK" baseline="0" dirty="0" smtClean="0"/>
                        <a:t> – 34 år</a:t>
                      </a:r>
                    </a:p>
                    <a:p>
                      <a:r>
                        <a:rPr lang="da-DK" baseline="0" dirty="0" smtClean="0"/>
                        <a:t>35 – 54 år</a:t>
                      </a:r>
                    </a:p>
                    <a:p>
                      <a:r>
                        <a:rPr lang="da-DK" baseline="0" dirty="0" smtClean="0"/>
                        <a:t> - 55 år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94%    -                     6%</a:t>
                      </a:r>
                    </a:p>
                    <a:p>
                      <a:r>
                        <a:rPr lang="da-DK" dirty="0" smtClean="0"/>
                        <a:t>76%    -                     6%</a:t>
                      </a:r>
                    </a:p>
                    <a:p>
                      <a:r>
                        <a:rPr lang="da-DK" dirty="0" smtClean="0"/>
                        <a:t>59%    -                     6%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10%    -            21%</a:t>
                      </a:r>
                    </a:p>
                    <a:p>
                      <a:r>
                        <a:rPr lang="da-DK" dirty="0" smtClean="0"/>
                        <a:t>5%       -              5%</a:t>
                      </a:r>
                    </a:p>
                    <a:p>
                      <a:r>
                        <a:rPr lang="da-DK" dirty="0" smtClean="0"/>
                        <a:t>3%       -              3%</a:t>
                      </a:r>
                      <a:endParaRPr lang="da-DK" dirty="0"/>
                    </a:p>
                  </a:txBody>
                  <a:tcPr/>
                </a:tc>
              </a:tr>
              <a:tr h="406088">
                <a:tc>
                  <a:txBody>
                    <a:bodyPr/>
                    <a:lstStyle/>
                    <a:p>
                      <a:r>
                        <a:rPr lang="da-DK" dirty="0" smtClean="0"/>
                        <a:t>FTR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77%           -              8%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4%         -            2%</a:t>
                      </a:r>
                      <a:endParaRPr lang="da-DK" dirty="0"/>
                    </a:p>
                  </a:txBody>
                  <a:tcPr/>
                </a:tc>
              </a:tr>
              <a:tr h="406088">
                <a:tc>
                  <a:txBody>
                    <a:bodyPr/>
                    <a:lstStyle/>
                    <a:p>
                      <a:r>
                        <a:rPr lang="da-DK" dirty="0" smtClean="0"/>
                        <a:t>TR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71%           -              7% 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0%          -           5%</a:t>
                      </a:r>
                      <a:endParaRPr lang="da-DK" dirty="0"/>
                    </a:p>
                  </a:txBody>
                  <a:tcPr/>
                </a:tc>
              </a:tr>
              <a:tr h="406088">
                <a:tc>
                  <a:txBody>
                    <a:bodyPr/>
                    <a:lstStyle/>
                    <a:p>
                      <a:r>
                        <a:rPr lang="da-DK" dirty="0" smtClean="0"/>
                        <a:t>AMR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71%           -              5%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4%         -            1%</a:t>
                      </a:r>
                      <a:endParaRPr lang="da-DK" dirty="0"/>
                    </a:p>
                  </a:txBody>
                  <a:tcPr/>
                </a:tc>
              </a:tr>
              <a:tr h="406088">
                <a:tc>
                  <a:txBody>
                    <a:bodyPr/>
                    <a:lstStyle/>
                    <a:p>
                      <a:r>
                        <a:rPr lang="da-DK" dirty="0" smtClean="0"/>
                        <a:t>Alle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72%           -             6%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5%         -             5%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Elektronisk sagsbehandling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FOA har indført elektronisk sags og dokumentstyring</a:t>
            </a:r>
          </a:p>
          <a:p>
            <a:endParaRPr lang="da-DK" dirty="0" smtClean="0"/>
          </a:p>
          <a:p>
            <a:r>
              <a:rPr lang="da-DK" dirty="0" smtClean="0"/>
              <a:t>Medlemmernes egne sager skal åbnes for medlemmerne</a:t>
            </a:r>
          </a:p>
          <a:p>
            <a:endParaRPr lang="da-DK" dirty="0" smtClean="0"/>
          </a:p>
          <a:p>
            <a:r>
              <a:rPr lang="da-DK" dirty="0" smtClean="0"/>
              <a:t>Adgangen vil ske elektronisk</a:t>
            </a:r>
          </a:p>
          <a:p>
            <a:endParaRPr lang="da-DK" dirty="0" smtClean="0"/>
          </a:p>
          <a:p>
            <a:r>
              <a:rPr lang="da-DK" dirty="0" smtClean="0"/>
              <a:t>Åbenheden er et afgørende element i FOA</a:t>
            </a:r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13266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>
            <a:normAutofit fontScale="92500" lnSpcReduction="10000"/>
          </a:bodyPr>
          <a:lstStyle/>
          <a:p>
            <a:endParaRPr lang="da-DK" dirty="0" smtClean="0"/>
          </a:p>
          <a:p>
            <a:r>
              <a:rPr lang="da-DK" dirty="0" smtClean="0"/>
              <a:t>15 minutter om IT</a:t>
            </a:r>
          </a:p>
          <a:p>
            <a:endParaRPr lang="da-DK" dirty="0" smtClean="0"/>
          </a:p>
          <a:p>
            <a:r>
              <a:rPr lang="da-DK" dirty="0"/>
              <a:t>Vil medlemmerne bruge en elektronisk adgang til deres sag?</a:t>
            </a:r>
          </a:p>
          <a:p>
            <a:r>
              <a:rPr lang="da-DK" dirty="0"/>
              <a:t>Hvad skal vi have særlig fokus på i den </a:t>
            </a:r>
            <a:r>
              <a:rPr lang="da-DK" dirty="0" smtClean="0"/>
              <a:t>forbindelse?</a:t>
            </a:r>
            <a:endParaRPr lang="da-DK" dirty="0"/>
          </a:p>
          <a:p>
            <a:r>
              <a:rPr lang="da-DK" dirty="0" smtClean="0"/>
              <a:t>Hvad skal vi helt sikkert bruge?</a:t>
            </a:r>
          </a:p>
          <a:p>
            <a:r>
              <a:rPr lang="da-DK" dirty="0" smtClean="0"/>
              <a:t>Hvad skal vi overveje?</a:t>
            </a:r>
          </a:p>
          <a:p>
            <a:r>
              <a:rPr lang="da-DK" dirty="0" smtClean="0"/>
              <a:t>Hvad skal vi absolut ikke bruge?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2996952"/>
            <a:ext cx="2497386" cy="350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Materiale til LPU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Sammenhæng mellem antal medlemmer og antal ansatte</a:t>
            </a:r>
          </a:p>
          <a:p>
            <a:endParaRPr lang="da-DK" dirty="0" smtClean="0"/>
          </a:p>
          <a:p>
            <a:r>
              <a:rPr lang="da-DK" dirty="0" smtClean="0"/>
              <a:t>Stor forskel på antal politikkere ift. Medlemmer</a:t>
            </a:r>
          </a:p>
          <a:p>
            <a:pPr lvl="1"/>
            <a:r>
              <a:rPr lang="da-DK" dirty="0" smtClean="0"/>
              <a:t>Fra 1450/1 til 380/1 – FOA 1 600/1</a:t>
            </a:r>
          </a:p>
          <a:p>
            <a:endParaRPr lang="da-DK" dirty="0" smtClean="0"/>
          </a:p>
          <a:p>
            <a:r>
              <a:rPr lang="da-DK" dirty="0" smtClean="0"/>
              <a:t>Stor forskel i kommuner pr. Ansat</a:t>
            </a:r>
          </a:p>
          <a:p>
            <a:pPr lvl="1"/>
            <a:r>
              <a:rPr lang="da-DK" dirty="0" smtClean="0"/>
              <a:t>0.8/1 til 1,6/1 – FOA 1 1,0/1</a:t>
            </a:r>
          </a:p>
          <a:p>
            <a:endParaRPr lang="da-DK" dirty="0" smtClean="0"/>
          </a:p>
          <a:p>
            <a:r>
              <a:rPr lang="da-DK" dirty="0" smtClean="0"/>
              <a:t>Stor forskel i antal arbejdspladser</a:t>
            </a:r>
          </a:p>
          <a:p>
            <a:pPr lvl="1"/>
            <a:r>
              <a:rPr lang="da-DK" dirty="0" smtClean="0"/>
              <a:t>1050 til 80 – FOA 1 650</a:t>
            </a:r>
          </a:p>
          <a:p>
            <a:endParaRPr lang="da-DK" dirty="0" smtClean="0"/>
          </a:p>
          <a:p>
            <a:r>
              <a:rPr lang="da-DK" dirty="0" smtClean="0"/>
              <a:t>Der ses ikke nogen sammenhæng mellem afdelingsstørrelse og robusthed, lønomkostning eller ejendomsomkostning</a:t>
            </a:r>
          </a:p>
          <a:p>
            <a:endParaRPr lang="da-DK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00409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03188" y="127456"/>
            <a:ext cx="8639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400" b="1" kern="0" dirty="0" smtClean="0">
                <a:solidFill>
                  <a:srgbClr val="455660"/>
                </a:solidFill>
                <a:latin typeface="Calibri" pitchFamily="34" charset="0"/>
              </a:rPr>
              <a:t>KONSEKVENSVURDERING, UDVIKLING I MEDLEMSTAL</a:t>
            </a:r>
            <a:endParaRPr lang="en-US" sz="1400" b="1" kern="0" dirty="0">
              <a:solidFill>
                <a:srgbClr val="455660"/>
              </a:solidFill>
              <a:latin typeface="Calibri" pitchFamily="34" charset="0"/>
            </a:endParaRPr>
          </a:p>
        </p:txBody>
      </p:sp>
      <p:sp>
        <p:nvSpPr>
          <p:cNvPr id="25" name="Rektangel 45"/>
          <p:cNvSpPr/>
          <p:nvPr/>
        </p:nvSpPr>
        <p:spPr>
          <a:xfrm>
            <a:off x="251520" y="2132856"/>
            <a:ext cx="4104456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MEDLEMSUDVIKLING</a:t>
            </a:r>
          </a:p>
        </p:txBody>
      </p:sp>
      <p:sp>
        <p:nvSpPr>
          <p:cNvPr id="41" name="Freeform 22"/>
          <p:cNvSpPr>
            <a:spLocks/>
          </p:cNvSpPr>
          <p:nvPr/>
        </p:nvSpPr>
        <p:spPr bwMode="auto">
          <a:xfrm>
            <a:off x="4500008" y="3068960"/>
            <a:ext cx="144000" cy="71913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609" y="454"/>
              </a:cxn>
              <a:cxn ang="0">
                <a:pos x="0" y="909"/>
              </a:cxn>
            </a:cxnLst>
            <a:rect l="0" t="0" r="r" b="b"/>
            <a:pathLst>
              <a:path w="609" h="909">
                <a:moveTo>
                  <a:pt x="3" y="0"/>
                </a:moveTo>
                <a:lnTo>
                  <a:pt x="609" y="454"/>
                </a:lnTo>
                <a:lnTo>
                  <a:pt x="0" y="909"/>
                </a:lnTo>
              </a:path>
            </a:pathLst>
          </a:custGeom>
          <a:noFill/>
          <a:ln w="19050" cmpd="sng">
            <a:solidFill>
              <a:srgbClr val="2D333C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spcBef>
                <a:spcPts val="600"/>
              </a:spcBef>
              <a:defRPr/>
            </a:pPr>
            <a:endParaRPr lang="da-DK" sz="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42" name="Rektangel 45"/>
          <p:cNvSpPr/>
          <p:nvPr/>
        </p:nvSpPr>
        <p:spPr>
          <a:xfrm>
            <a:off x="4788470" y="549275"/>
            <a:ext cx="4104010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UDVIKLING I EGENKAPITAL, HVIS KONTINGENT FASTHOLDES (FASTE PRISER)</a:t>
            </a:r>
          </a:p>
        </p:txBody>
      </p:sp>
      <p:sp>
        <p:nvSpPr>
          <p:cNvPr id="73" name="Rektangel 45"/>
          <p:cNvSpPr/>
          <p:nvPr/>
        </p:nvSpPr>
        <p:spPr>
          <a:xfrm>
            <a:off x="4788470" y="3573438"/>
            <a:ext cx="4104010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UDVIKLING I KONTINGENT, HVIS DRIFTEN SKAL BETALES AF KONTINGENTET (FASTE PRISER)</a:t>
            </a:r>
          </a:p>
        </p:txBody>
      </p:sp>
      <p:graphicFrame>
        <p:nvGraphicFramePr>
          <p:cNvPr id="36" name="Chart 35"/>
          <p:cNvGraphicFramePr/>
          <p:nvPr/>
        </p:nvGraphicFramePr>
        <p:xfrm>
          <a:off x="251842" y="2348880"/>
          <a:ext cx="41036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9" name="Chart 38"/>
          <p:cNvGraphicFramePr/>
          <p:nvPr/>
        </p:nvGraphicFramePr>
        <p:xfrm>
          <a:off x="4788793" y="3933056"/>
          <a:ext cx="4103687" cy="244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784651" y="836712"/>
          <a:ext cx="410416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149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03188" y="127456"/>
            <a:ext cx="8639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400" b="1" kern="0" dirty="0" smtClean="0">
                <a:solidFill>
                  <a:srgbClr val="455660"/>
                </a:solidFill>
                <a:latin typeface="Calibri" pitchFamily="34" charset="0"/>
              </a:rPr>
              <a:t>FOA – Tidsforbrug (overblik)</a:t>
            </a:r>
            <a:endParaRPr lang="en-US" sz="1400" b="1" kern="0" dirty="0">
              <a:solidFill>
                <a:srgbClr val="45566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850" y="6510536"/>
            <a:ext cx="6703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err="1" smtClean="0"/>
              <a:t>Kilde</a:t>
            </a:r>
            <a:r>
              <a:rPr lang="en-GB" sz="900" dirty="0" smtClean="0"/>
              <a:t>: FOA</a:t>
            </a:r>
            <a:endParaRPr lang="en-GB" sz="900" dirty="0"/>
          </a:p>
        </p:txBody>
      </p:sp>
      <p:sp>
        <p:nvSpPr>
          <p:cNvPr id="17" name="Rektangel 45"/>
          <p:cNvSpPr/>
          <p:nvPr/>
        </p:nvSpPr>
        <p:spPr>
          <a:xfrm>
            <a:off x="323528" y="3572594"/>
            <a:ext cx="4104456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OPLEVET (KORIGERET) OG ØNSKET TIDSFORBRUG (AFDELINGER)</a:t>
            </a:r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5220072" y="4434338"/>
            <a:ext cx="3578842" cy="101686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Der er stor forskel på det samlede oplevede og ønskede tidsforbrug</a:t>
            </a:r>
          </a:p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Afdelingerne ønsker f.eks. kun at bruge 16% af deres tid på støtteprocesser, men bruger i virkeligheden mere end dobbelt så meget tid (41%)</a:t>
            </a:r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716016" y="4592391"/>
            <a:ext cx="199012" cy="71913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609" y="454"/>
              </a:cxn>
              <a:cxn ang="0">
                <a:pos x="0" y="909"/>
              </a:cxn>
            </a:cxnLst>
            <a:rect l="0" t="0" r="r" b="b"/>
            <a:pathLst>
              <a:path w="609" h="909">
                <a:moveTo>
                  <a:pt x="3" y="0"/>
                </a:moveTo>
                <a:lnTo>
                  <a:pt x="609" y="454"/>
                </a:lnTo>
                <a:lnTo>
                  <a:pt x="0" y="909"/>
                </a:lnTo>
              </a:path>
            </a:pathLst>
          </a:custGeom>
          <a:noFill/>
          <a:ln w="28575" cmpd="sng">
            <a:solidFill>
              <a:srgbClr val="2D333C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spcBef>
                <a:spcPts val="600"/>
              </a:spcBef>
              <a:defRPr/>
            </a:pPr>
            <a:endParaRPr lang="da-DK" sz="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24" name="Rektangel 45"/>
          <p:cNvSpPr/>
          <p:nvPr/>
        </p:nvSpPr>
        <p:spPr>
          <a:xfrm>
            <a:off x="323528" y="548258"/>
            <a:ext cx="4104456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OPLEVET TIDSFORBRUG (AFDELINGER OG FORBUND)</a:t>
            </a:r>
          </a:p>
        </p:txBody>
      </p:sp>
      <p:sp>
        <p:nvSpPr>
          <p:cNvPr id="25" name="Text Placeholder 2"/>
          <p:cNvSpPr txBox="1">
            <a:spLocks/>
          </p:cNvSpPr>
          <p:nvPr/>
        </p:nvSpPr>
        <p:spPr>
          <a:xfrm>
            <a:off x="5220072" y="1410003"/>
            <a:ext cx="3578842" cy="101686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Der er stor forskel på det oplevede tidsforbrug i hhv. forbund og afdelinger</a:t>
            </a:r>
          </a:p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Forbundet bruger signifikant mere tid på støtteprocesser og signifikant mindre tid på </a:t>
            </a:r>
            <a:r>
              <a:rPr lang="da-DK" sz="1000" dirty="0" err="1" smtClean="0">
                <a:solidFill>
                  <a:schemeClr val="tx1"/>
                </a:solidFill>
                <a:cs typeface="Arial" pitchFamily="34" charset="0"/>
              </a:rPr>
              <a:t>medlemsrettet</a:t>
            </a: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 virksomhed </a:t>
            </a:r>
            <a:r>
              <a:rPr lang="da-DK" sz="1000" dirty="0" err="1" smtClean="0">
                <a:solidFill>
                  <a:schemeClr val="tx1"/>
                </a:solidFill>
                <a:cs typeface="Arial" pitchFamily="34" charset="0"/>
              </a:rPr>
              <a:t>ifht</a:t>
            </a: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. afdelingerne</a:t>
            </a:r>
          </a:p>
        </p:txBody>
      </p:sp>
      <p:sp>
        <p:nvSpPr>
          <p:cNvPr id="26" name="Freeform 22"/>
          <p:cNvSpPr>
            <a:spLocks/>
          </p:cNvSpPr>
          <p:nvPr/>
        </p:nvSpPr>
        <p:spPr bwMode="auto">
          <a:xfrm>
            <a:off x="4716016" y="1568055"/>
            <a:ext cx="199012" cy="71913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609" y="454"/>
              </a:cxn>
              <a:cxn ang="0">
                <a:pos x="0" y="909"/>
              </a:cxn>
            </a:cxnLst>
            <a:rect l="0" t="0" r="r" b="b"/>
            <a:pathLst>
              <a:path w="609" h="909">
                <a:moveTo>
                  <a:pt x="3" y="0"/>
                </a:moveTo>
                <a:lnTo>
                  <a:pt x="609" y="454"/>
                </a:lnTo>
                <a:lnTo>
                  <a:pt x="0" y="909"/>
                </a:lnTo>
              </a:path>
            </a:pathLst>
          </a:custGeom>
          <a:noFill/>
          <a:ln w="28575" cmpd="sng">
            <a:solidFill>
              <a:srgbClr val="2D333C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spcBef>
                <a:spcPts val="600"/>
              </a:spcBef>
              <a:defRPr/>
            </a:pPr>
            <a:endParaRPr lang="da-DK" sz="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323850" y="764704"/>
          <a:ext cx="41036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323851" y="3789040"/>
          <a:ext cx="4103688" cy="259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045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03188" y="127456"/>
            <a:ext cx="8639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400" b="1" kern="0" dirty="0" smtClean="0">
                <a:solidFill>
                  <a:srgbClr val="455660"/>
                </a:solidFill>
                <a:latin typeface="Calibri" pitchFamily="34" charset="0"/>
              </a:rPr>
              <a:t>FOA – Tidsforbrug (sammenligning med andre fagforbund)</a:t>
            </a:r>
            <a:endParaRPr lang="en-US" sz="1400" b="1" kern="0" dirty="0">
              <a:solidFill>
                <a:srgbClr val="45566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850" y="6510536"/>
            <a:ext cx="21980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err="1" smtClean="0"/>
              <a:t>Kilde</a:t>
            </a:r>
            <a:r>
              <a:rPr lang="en-GB" sz="900" dirty="0" smtClean="0"/>
              <a:t>: Implement Consulting Group </a:t>
            </a:r>
            <a:r>
              <a:rPr lang="en-GB" sz="900" dirty="0" err="1" smtClean="0"/>
              <a:t>og</a:t>
            </a:r>
            <a:r>
              <a:rPr lang="en-GB" sz="900" dirty="0" smtClean="0"/>
              <a:t> FOA</a:t>
            </a:r>
            <a:endParaRPr lang="en-GB" sz="900" dirty="0"/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5075288" y="1742955"/>
            <a:ext cx="3578842" cy="420956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FOA bruger markant mere tid på internt demokrati end </a:t>
            </a:r>
            <a:r>
              <a:rPr lang="da-DK" sz="1000" dirty="0" err="1" smtClean="0">
                <a:solidFill>
                  <a:schemeClr val="tx1"/>
                </a:solidFill>
                <a:cs typeface="Arial" pitchFamily="34" charset="0"/>
              </a:rPr>
              <a:t>benchmarkpartnerne</a:t>
            </a:r>
            <a:endParaRPr lang="da-DK" sz="10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" name="Freeform 22"/>
          <p:cNvSpPr>
            <a:spLocks/>
          </p:cNvSpPr>
          <p:nvPr/>
        </p:nvSpPr>
        <p:spPr bwMode="auto">
          <a:xfrm>
            <a:off x="4686833" y="1593862"/>
            <a:ext cx="199012" cy="71913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609" y="454"/>
              </a:cxn>
              <a:cxn ang="0">
                <a:pos x="0" y="909"/>
              </a:cxn>
            </a:cxnLst>
            <a:rect l="0" t="0" r="r" b="b"/>
            <a:pathLst>
              <a:path w="609" h="909">
                <a:moveTo>
                  <a:pt x="3" y="0"/>
                </a:moveTo>
                <a:lnTo>
                  <a:pt x="609" y="454"/>
                </a:lnTo>
                <a:lnTo>
                  <a:pt x="0" y="909"/>
                </a:lnTo>
              </a:path>
            </a:pathLst>
          </a:custGeom>
          <a:noFill/>
          <a:ln w="28575" cmpd="sng">
            <a:solidFill>
              <a:srgbClr val="2D333C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spcBef>
                <a:spcPts val="600"/>
              </a:spcBef>
              <a:defRPr/>
            </a:pPr>
            <a:endParaRPr lang="da-DK" sz="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8" name="Rektangel 45"/>
          <p:cNvSpPr/>
          <p:nvPr/>
        </p:nvSpPr>
        <p:spPr>
          <a:xfrm>
            <a:off x="323082" y="549275"/>
            <a:ext cx="4104456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TIDSFORBRUG PÅ TVÆRS AF FAGFORBUND - AFDELINGER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076056" y="4639423"/>
            <a:ext cx="3578842" cy="67634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Stauning Plads bruger væsentligt mere tid på </a:t>
            </a:r>
            <a:r>
              <a:rPr lang="da-DK" sz="1000" dirty="0" err="1" smtClean="0">
                <a:solidFill>
                  <a:schemeClr val="tx1"/>
                </a:solidFill>
                <a:cs typeface="Arial" pitchFamily="34" charset="0"/>
              </a:rPr>
              <a:t>medlemsrettede</a:t>
            </a: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 aktiviteter end </a:t>
            </a:r>
            <a:r>
              <a:rPr lang="da-DK" sz="1000" dirty="0" err="1" smtClean="0">
                <a:solidFill>
                  <a:schemeClr val="tx1"/>
                </a:solidFill>
                <a:cs typeface="Arial" pitchFamily="34" charset="0"/>
              </a:rPr>
              <a:t>forbundshusene</a:t>
            </a: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 i både HK og Dansk Metal</a:t>
            </a:r>
          </a:p>
          <a:p>
            <a:pPr marL="228600" marR="0" lvl="1" indent="-2286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da-DK" sz="1000" dirty="0" smtClean="0">
                <a:solidFill>
                  <a:schemeClr val="tx1"/>
                </a:solidFill>
                <a:cs typeface="Arial" pitchFamily="34" charset="0"/>
              </a:rPr>
              <a:t>Til gengæld bruger FOA mindre tid på påvirkning</a:t>
            </a:r>
          </a:p>
        </p:txBody>
      </p:sp>
      <p:sp>
        <p:nvSpPr>
          <p:cNvPr id="10" name="Freeform 22"/>
          <p:cNvSpPr>
            <a:spLocks/>
          </p:cNvSpPr>
          <p:nvPr/>
        </p:nvSpPr>
        <p:spPr bwMode="auto">
          <a:xfrm>
            <a:off x="4687601" y="4618025"/>
            <a:ext cx="199012" cy="71913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609" y="454"/>
              </a:cxn>
              <a:cxn ang="0">
                <a:pos x="0" y="909"/>
              </a:cxn>
            </a:cxnLst>
            <a:rect l="0" t="0" r="r" b="b"/>
            <a:pathLst>
              <a:path w="609" h="909">
                <a:moveTo>
                  <a:pt x="3" y="0"/>
                </a:moveTo>
                <a:lnTo>
                  <a:pt x="609" y="454"/>
                </a:lnTo>
                <a:lnTo>
                  <a:pt x="0" y="909"/>
                </a:lnTo>
              </a:path>
            </a:pathLst>
          </a:custGeom>
          <a:noFill/>
          <a:ln w="28575" cmpd="sng">
            <a:solidFill>
              <a:srgbClr val="2D333C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spcBef>
                <a:spcPts val="600"/>
              </a:spcBef>
              <a:defRPr/>
            </a:pPr>
            <a:endParaRPr lang="da-DK" sz="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11" name="Rektangel 45"/>
          <p:cNvSpPr/>
          <p:nvPr/>
        </p:nvSpPr>
        <p:spPr>
          <a:xfrm>
            <a:off x="323850" y="3573438"/>
            <a:ext cx="4104456" cy="280831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000" b="1" dirty="0" smtClean="0">
                <a:solidFill>
                  <a:schemeClr val="tx1"/>
                </a:solidFill>
              </a:rPr>
              <a:t>TIDSFORBRUG PÅ TVÆRS AF FAGFORBUND - FORBUND</a:t>
            </a:r>
          </a:p>
        </p:txBody>
      </p:sp>
      <p:graphicFrame>
        <p:nvGraphicFramePr>
          <p:cNvPr id="14" name="Chart 13"/>
          <p:cNvGraphicFramePr/>
          <p:nvPr/>
        </p:nvGraphicFramePr>
        <p:xfrm>
          <a:off x="323850" y="3789040"/>
          <a:ext cx="4103688" cy="259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323850" y="764704"/>
          <a:ext cx="41036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924306" y="3009309"/>
            <a:ext cx="86409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600" dirty="0" err="1" smtClean="0">
                <a:solidFill>
                  <a:schemeClr val="tx1"/>
                </a:solidFill>
              </a:rPr>
              <a:t>Benchmark</a:t>
            </a:r>
            <a:r>
              <a:rPr lang="da-DK" sz="600" dirty="0" smtClean="0">
                <a:solidFill>
                  <a:schemeClr val="tx1"/>
                </a:solidFill>
              </a:rPr>
              <a:t> 1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99014" y="3009309"/>
            <a:ext cx="86409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600" dirty="0" err="1" smtClean="0">
                <a:solidFill>
                  <a:schemeClr val="tx1"/>
                </a:solidFill>
              </a:rPr>
              <a:t>Benchmark</a:t>
            </a:r>
            <a:r>
              <a:rPr lang="da-DK" sz="600" dirty="0" smtClean="0">
                <a:solidFill>
                  <a:schemeClr val="tx1"/>
                </a:solidFill>
              </a:rPr>
              <a:t> 2</a:t>
            </a:r>
            <a:endParaRPr 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15 minutter om emnet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Hvad skal vi helt sikkert bruge?</a:t>
            </a:r>
          </a:p>
          <a:p>
            <a:r>
              <a:rPr lang="da-DK" dirty="0" smtClean="0"/>
              <a:t>Hvad skal vi overveje?</a:t>
            </a:r>
          </a:p>
          <a:p>
            <a:r>
              <a:rPr lang="da-DK" dirty="0" smtClean="0"/>
              <a:t>Hvad skal vi absolut ikke bruge?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/>
              <a:t>Demokratiprojekt i FOA Aalborg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Øge medlemmernes brug af demokratiet</a:t>
            </a:r>
          </a:p>
          <a:p>
            <a:endParaRPr lang="da-DK" dirty="0"/>
          </a:p>
          <a:p>
            <a:r>
              <a:rPr lang="da-DK" dirty="0" smtClean="0"/>
              <a:t>Ingen klar konklusion/drejebog fra projektet</a:t>
            </a:r>
          </a:p>
          <a:p>
            <a:endParaRPr lang="da-DK" dirty="0"/>
          </a:p>
          <a:p>
            <a:r>
              <a:rPr lang="da-DK" i="1" dirty="0" smtClean="0"/>
              <a:t>Positive erfaringer med:</a:t>
            </a:r>
          </a:p>
          <a:p>
            <a:r>
              <a:rPr lang="da-DK" dirty="0" err="1" smtClean="0"/>
              <a:t>Streaming</a:t>
            </a:r>
            <a:r>
              <a:rPr lang="da-DK" dirty="0" smtClean="0"/>
              <a:t> af bestyrelsesmøder, med direkte spørgemulighed</a:t>
            </a:r>
          </a:p>
          <a:p>
            <a:r>
              <a:rPr lang="da-DK" dirty="0" err="1" smtClean="0"/>
              <a:t>Strax</a:t>
            </a:r>
            <a:r>
              <a:rPr lang="da-DK" dirty="0" smtClean="0"/>
              <a:t> knap, hurtig hjælp </a:t>
            </a:r>
            <a:r>
              <a:rPr lang="da-DK" dirty="0" err="1" smtClean="0"/>
              <a:t>ifm</a:t>
            </a:r>
            <a:r>
              <a:rPr lang="da-DK" dirty="0" smtClean="0"/>
              <a:t>. aktioner, læserbreve etc.</a:t>
            </a:r>
          </a:p>
          <a:p>
            <a:r>
              <a:rPr lang="da-DK" dirty="0" smtClean="0"/>
              <a:t>FOA ansatte på besøg på arbejdspladserne</a:t>
            </a:r>
          </a:p>
          <a:p>
            <a:endParaRPr lang="da-DK" dirty="0" smtClean="0"/>
          </a:p>
          <a:p>
            <a:r>
              <a:rPr lang="da-DK" dirty="0" smtClean="0"/>
              <a:t>Har brugt begreber fra Borgerlyst (Andreas Lloyd og Nadja </a:t>
            </a:r>
            <a:r>
              <a:rPr lang="da-DK" dirty="0" err="1" smtClean="0"/>
              <a:t>Pass</a:t>
            </a:r>
            <a:r>
              <a:rPr lang="da-DK" dirty="0" smtClean="0"/>
              <a:t>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650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2015 forsøgene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Fagligt </a:t>
            </a:r>
            <a:r>
              <a:rPr lang="da-DK" dirty="0" err="1" smtClean="0"/>
              <a:t>callcenter</a:t>
            </a:r>
            <a:endParaRPr lang="da-DK" dirty="0" smtClean="0"/>
          </a:p>
          <a:p>
            <a:pPr lvl="1"/>
            <a:r>
              <a:rPr lang="da-DK" dirty="0" smtClean="0"/>
              <a:t>Størst besøg i tiden 15-17 og fredag 12-16</a:t>
            </a:r>
          </a:p>
          <a:p>
            <a:pPr lvl="1"/>
            <a:r>
              <a:rPr lang="da-DK" dirty="0" smtClean="0"/>
              <a:t>80% oplevede sig betjent, 46% registreret</a:t>
            </a:r>
          </a:p>
          <a:p>
            <a:pPr lvl="1"/>
            <a:r>
              <a:rPr lang="da-DK" dirty="0" smtClean="0"/>
              <a:t>96% tilfredse med servicen</a:t>
            </a:r>
          </a:p>
          <a:p>
            <a:pPr lvl="1"/>
            <a:r>
              <a:rPr lang="da-DK" dirty="0" smtClean="0"/>
              <a:t>89% vil benytte igen</a:t>
            </a:r>
          </a:p>
          <a:p>
            <a:pPr lvl="1"/>
            <a:r>
              <a:rPr lang="da-DK" dirty="0" smtClean="0"/>
              <a:t>Kompetent kvik skranke.</a:t>
            </a:r>
          </a:p>
          <a:p>
            <a:r>
              <a:rPr lang="da-DK" dirty="0" smtClean="0"/>
              <a:t>Elektroniske møder (</a:t>
            </a:r>
            <a:r>
              <a:rPr lang="da-DK" dirty="0" err="1" smtClean="0"/>
              <a:t>skype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Største succes, implementeret mange steder internt i FOA</a:t>
            </a:r>
          </a:p>
          <a:p>
            <a:pPr lvl="1"/>
            <a:r>
              <a:rPr lang="da-DK" dirty="0" smtClean="0"/>
              <a:t>Bruges meget begrænset ud af FOA</a:t>
            </a:r>
          </a:p>
          <a:p>
            <a:r>
              <a:rPr lang="da-DK" dirty="0" smtClean="0"/>
              <a:t>Den effektive organisation</a:t>
            </a:r>
          </a:p>
          <a:p>
            <a:pPr lvl="1"/>
            <a:r>
              <a:rPr lang="da-DK" dirty="0" smtClean="0"/>
              <a:t>Fælles løsninger, hvis mere effektivt og kritisk masse</a:t>
            </a:r>
          </a:p>
          <a:p>
            <a:pPr lvl="1"/>
            <a:r>
              <a:rPr lang="da-DK" dirty="0" smtClean="0"/>
              <a:t>Elektroniske fællesskabsløsninger</a:t>
            </a:r>
          </a:p>
          <a:p>
            <a:pPr lvl="1"/>
            <a:r>
              <a:rPr lang="da-DK" dirty="0" smtClean="0"/>
              <a:t>Fælles løsninger også lokalt</a:t>
            </a:r>
          </a:p>
          <a:p>
            <a:pPr lvl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77975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15 minutter om </a:t>
            </a:r>
            <a:r>
              <a:rPr lang="da-DK" dirty="0"/>
              <a:t>o</a:t>
            </a:r>
            <a:r>
              <a:rPr lang="da-DK" dirty="0" smtClean="0"/>
              <a:t>plægget fra FOA Sjælland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Hvad skal vi helt sikkert bruge?</a:t>
            </a:r>
          </a:p>
          <a:p>
            <a:r>
              <a:rPr lang="da-DK" dirty="0" smtClean="0"/>
              <a:t>Hvad skal vi overveje?</a:t>
            </a:r>
          </a:p>
          <a:p>
            <a:r>
              <a:rPr lang="da-DK" dirty="0" smtClean="0"/>
              <a:t>Hvad skal vi absolut ikke bruge?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88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r>
              <a:rPr lang="da-DK" sz="3600" dirty="0">
                <a:solidFill>
                  <a:prstClr val="black"/>
                </a:solidFill>
              </a:rPr>
              <a:t>Medlemstilfredshedsundersøgelse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Egne spørgsmål</a:t>
            </a:r>
          </a:p>
          <a:p>
            <a:pPr marL="0" indent="0" algn="ctr">
              <a:buNone/>
            </a:pPr>
            <a:r>
              <a:rPr lang="da-DK" b="1" dirty="0" smtClean="0"/>
              <a:t>Etteren</a:t>
            </a:r>
            <a:endParaRPr lang="da-DK" b="1" dirty="0"/>
          </a:p>
          <a:p>
            <a:r>
              <a:rPr lang="da-DK" dirty="0" smtClean="0"/>
              <a:t>52% læser hvert/hvert andet nummer</a:t>
            </a:r>
          </a:p>
          <a:p>
            <a:r>
              <a:rPr lang="da-DK" dirty="0" smtClean="0"/>
              <a:t>67% mindst en relevant artikel</a:t>
            </a:r>
          </a:p>
          <a:p>
            <a:r>
              <a:rPr lang="da-DK" dirty="0" smtClean="0"/>
              <a:t>82% nemt at læse</a:t>
            </a:r>
          </a:p>
          <a:p>
            <a:r>
              <a:rPr lang="da-DK" dirty="0" smtClean="0"/>
              <a:t>72% indbydende blad</a:t>
            </a:r>
          </a:p>
          <a:p>
            <a:r>
              <a:rPr lang="da-DK" dirty="0" smtClean="0"/>
              <a:t>58% vigtigt med eget blad</a:t>
            </a:r>
          </a:p>
          <a:p>
            <a:r>
              <a:rPr lang="da-DK" dirty="0" smtClean="0"/>
              <a:t>75% vigtigt med faggruppe relevante sider</a:t>
            </a:r>
          </a:p>
          <a:p>
            <a:endParaRPr lang="da-DK" dirty="0"/>
          </a:p>
          <a:p>
            <a:pPr marL="0" indent="0" algn="ctr">
              <a:buNone/>
            </a:pPr>
            <a:r>
              <a:rPr lang="da-DK" b="1" dirty="0" smtClean="0"/>
              <a:t>SMS</a:t>
            </a:r>
          </a:p>
          <a:p>
            <a:r>
              <a:rPr lang="da-DK" dirty="0" smtClean="0"/>
              <a:t>55% Nej   </a:t>
            </a:r>
          </a:p>
          <a:p>
            <a:r>
              <a:rPr lang="da-DK" dirty="0" smtClean="0"/>
              <a:t>28% ja-faglige   </a:t>
            </a:r>
          </a:p>
          <a:p>
            <a:r>
              <a:rPr lang="da-DK" dirty="0" smtClean="0"/>
              <a:t>25% ja-sociale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657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15 minutter om emnet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Hvad skal vi helt sikkert bruge?</a:t>
            </a:r>
          </a:p>
          <a:p>
            <a:r>
              <a:rPr lang="da-DK" dirty="0" smtClean="0"/>
              <a:t>Hvad skal vi overveje?</a:t>
            </a:r>
          </a:p>
          <a:p>
            <a:r>
              <a:rPr lang="da-DK" dirty="0" smtClean="0"/>
              <a:t>Hvad skal vi absolut ikke bruge?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03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Lidt egne tanker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Ingen kan lide forandringer</a:t>
            </a:r>
          </a:p>
          <a:p>
            <a:endParaRPr lang="da-DK" dirty="0"/>
          </a:p>
          <a:p>
            <a:r>
              <a:rPr lang="da-DK" dirty="0" smtClean="0"/>
              <a:t>Afdelingsstørrelse?</a:t>
            </a:r>
          </a:p>
          <a:p>
            <a:endParaRPr lang="da-DK" dirty="0"/>
          </a:p>
          <a:p>
            <a:r>
              <a:rPr lang="da-DK" dirty="0" smtClean="0"/>
              <a:t>Arbejdsgiverrettet?</a:t>
            </a:r>
          </a:p>
          <a:p>
            <a:endParaRPr lang="da-DK" dirty="0"/>
          </a:p>
          <a:p>
            <a:r>
              <a:rPr lang="da-DK" dirty="0" smtClean="0"/>
              <a:t>Nærhed, hvad er det?</a:t>
            </a:r>
          </a:p>
          <a:p>
            <a:endParaRPr lang="da-DK" dirty="0"/>
          </a:p>
          <a:p>
            <a:r>
              <a:rPr lang="da-DK" dirty="0" smtClean="0"/>
              <a:t>Mening for os eller for </a:t>
            </a:r>
            <a:r>
              <a:rPr lang="da-DK" dirty="0"/>
              <a:t>medlemmerne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r>
              <a:rPr lang="da-DK" dirty="0" smtClean="0"/>
              <a:t>Udviklingen skal den være </a:t>
            </a:r>
            <a:r>
              <a:rPr lang="da-DK" dirty="0"/>
              <a:t>strukturel eller kulturel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r>
              <a:rPr lang="da-DK" dirty="0" smtClean="0"/>
              <a:t>Handlekraftig, bonkammerat, synlig</a:t>
            </a:r>
            <a:endParaRPr lang="da-DK" dirty="0"/>
          </a:p>
          <a:p>
            <a:endParaRPr lang="da-DK" dirty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59227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15 minutter om proces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/>
              <a:t>Er der ”akutte” problemstillinger</a:t>
            </a:r>
            <a:r>
              <a:rPr lang="da-DK" dirty="0" smtClean="0"/>
              <a:t>?</a:t>
            </a:r>
          </a:p>
          <a:p>
            <a:r>
              <a:rPr lang="da-DK" dirty="0" smtClean="0"/>
              <a:t>Er nogle udfordringer større end andre?</a:t>
            </a:r>
            <a:endParaRPr lang="da-DK" dirty="0"/>
          </a:p>
          <a:p>
            <a:r>
              <a:rPr lang="da-DK" dirty="0"/>
              <a:t>Hvordan får vi gang i en forandringsproces?</a:t>
            </a:r>
          </a:p>
          <a:p>
            <a:r>
              <a:rPr lang="da-DK" dirty="0" smtClean="0"/>
              <a:t>Kan vi holde gang </a:t>
            </a:r>
            <a:r>
              <a:rPr lang="da-DK" dirty="0"/>
              <a:t>i en løbende udviklingsproces?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Hvad siger medlemmerne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Mulighed for at stille spørgsmål til FOA 1s medlemmer af medlemspulsen.</a:t>
            </a:r>
          </a:p>
          <a:p>
            <a:endParaRPr lang="da-DK" dirty="0"/>
          </a:p>
          <a:p>
            <a:r>
              <a:rPr lang="da-DK" dirty="0" smtClean="0"/>
              <a:t>5 spørgsmål kan stilles</a:t>
            </a:r>
          </a:p>
          <a:p>
            <a:endParaRPr lang="da-DK" dirty="0"/>
          </a:p>
          <a:p>
            <a:r>
              <a:rPr lang="da-DK" dirty="0" smtClean="0"/>
              <a:t>Afleveres til forbund i indeværende uge</a:t>
            </a:r>
          </a:p>
          <a:p>
            <a:endParaRPr lang="da-DK" dirty="0"/>
          </a:p>
          <a:p>
            <a:r>
              <a:rPr lang="da-DK" dirty="0" smtClean="0"/>
              <a:t>Svar retur inden for kort tid</a:t>
            </a:r>
          </a:p>
          <a:p>
            <a:endParaRPr lang="da-DK" dirty="0"/>
          </a:p>
          <a:p>
            <a:r>
              <a:rPr lang="da-DK" dirty="0" smtClean="0"/>
              <a:t>Skal de bruges i denne forbindelse?</a:t>
            </a:r>
            <a:endParaRPr lang="da-DK" dirty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3463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15 minutter om spørgsmål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Hvilke spørgsmål kan vi stille?</a:t>
            </a:r>
          </a:p>
          <a:p>
            <a:r>
              <a:rPr lang="da-DK" dirty="0" smtClean="0"/>
              <a:t>Hver gruppe får et spørgsmål</a:t>
            </a:r>
          </a:p>
          <a:p>
            <a:r>
              <a:rPr lang="da-DK" dirty="0" smtClean="0"/>
              <a:t>Ekstra spørgsmål kan laves (hvis sammenfald)</a:t>
            </a:r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8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Hvordan kommer vi videre?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4" name="Billede 3" descr="f979b156f5-316c80c636aac14ee22ba2519791c0b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600" y="1536700"/>
            <a:ext cx="51181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0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30 minutter om emnet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Hvordan starter vi?</a:t>
            </a:r>
          </a:p>
          <a:p>
            <a:r>
              <a:rPr lang="da-DK" dirty="0" smtClean="0"/>
              <a:t>Hvad er de vigtigste punkter?</a:t>
            </a:r>
          </a:p>
          <a:p>
            <a:r>
              <a:rPr lang="da-DK" dirty="0" smtClean="0"/>
              <a:t>Hvordan breder vi det ud?</a:t>
            </a:r>
          </a:p>
          <a:p>
            <a:r>
              <a:rPr lang="da-DK" dirty="0" smtClean="0"/>
              <a:t>Hvordan holder vi fast?</a:t>
            </a:r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2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Undersøgelser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Marts 2016: Medlemmernes tilfredshed med </a:t>
            </a:r>
            <a:r>
              <a:rPr lang="da-DK" dirty="0" err="1" smtClean="0"/>
              <a:t>FOAs</a:t>
            </a:r>
            <a:r>
              <a:rPr lang="da-DK" dirty="0" smtClean="0"/>
              <a:t> faglige service</a:t>
            </a:r>
          </a:p>
          <a:p>
            <a:r>
              <a:rPr lang="da-DK" dirty="0" smtClean="0"/>
              <a:t>December 2015: Demokratiprojekt i FOA Aalborg</a:t>
            </a:r>
          </a:p>
          <a:p>
            <a:r>
              <a:rPr lang="da-DK" dirty="0" smtClean="0"/>
              <a:t>December 2015: Medlemstilfredshedsundersøgelse</a:t>
            </a:r>
          </a:p>
          <a:p>
            <a:pPr lvl="1"/>
            <a:r>
              <a:rPr lang="da-DK" dirty="0" smtClean="0"/>
              <a:t>Samlet, sektor og afdelingsvis</a:t>
            </a:r>
          </a:p>
          <a:p>
            <a:r>
              <a:rPr lang="da-DK" dirty="0" smtClean="0"/>
              <a:t>August 2015: Medlemmerne har tillid til FOA, men…</a:t>
            </a:r>
          </a:p>
          <a:p>
            <a:r>
              <a:rPr lang="da-DK" dirty="0" smtClean="0"/>
              <a:t>September 2013: brug af </a:t>
            </a:r>
            <a:r>
              <a:rPr lang="da-DK" dirty="0" err="1" smtClean="0"/>
              <a:t>NemID</a:t>
            </a:r>
            <a:r>
              <a:rPr lang="da-DK" dirty="0" smtClean="0"/>
              <a:t>, se sager i FOA</a:t>
            </a:r>
          </a:p>
          <a:p>
            <a:r>
              <a:rPr lang="da-DK" dirty="0" smtClean="0"/>
              <a:t>September 2013: brug af sociale medier</a:t>
            </a:r>
          </a:p>
          <a:p>
            <a:r>
              <a:rPr lang="da-DK" dirty="0" smtClean="0"/>
              <a:t>Januar 2013, serviceløfter og gennemgang af tidligere</a:t>
            </a:r>
          </a:p>
          <a:p>
            <a:r>
              <a:rPr lang="da-DK" dirty="0" smtClean="0"/>
              <a:t>December 2012: Gennemgang af analyser</a:t>
            </a:r>
          </a:p>
          <a:p>
            <a:r>
              <a:rPr lang="da-DK" dirty="0" smtClean="0"/>
              <a:t>2011: materiale til LPU</a:t>
            </a:r>
          </a:p>
          <a:p>
            <a:pPr lvl="1"/>
            <a:r>
              <a:rPr lang="da-DK" dirty="0" smtClean="0"/>
              <a:t>Afdelingsøkonomi og tilbud til medlemmerne</a:t>
            </a:r>
          </a:p>
          <a:p>
            <a:pPr lvl="1"/>
            <a:r>
              <a:rPr lang="da-DK" dirty="0" smtClean="0"/>
              <a:t>Afdelingsundersøgelse, styrker, svagheder</a:t>
            </a:r>
          </a:p>
          <a:p>
            <a:pPr lvl="1"/>
            <a:r>
              <a:rPr lang="da-DK" dirty="0" smtClean="0"/>
              <a:t>Tidsforbrug, forbund og afdelinger</a:t>
            </a:r>
          </a:p>
          <a:p>
            <a:pPr lvl="1"/>
            <a:r>
              <a:rPr lang="da-DK" dirty="0" smtClean="0"/>
              <a:t>Sager, arbejdspladser m.m.</a:t>
            </a:r>
          </a:p>
          <a:p>
            <a:pPr lvl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16516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Tilfredshed med </a:t>
            </a:r>
            <a:r>
              <a:rPr lang="da-DK" sz="3200" dirty="0" err="1" smtClean="0"/>
              <a:t>FOAs</a:t>
            </a:r>
            <a:r>
              <a:rPr lang="da-DK" sz="3200" dirty="0" smtClean="0"/>
              <a:t> faglig service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51% får nok faglig service (gennemsnit på 6,5 fra alle)</a:t>
            </a:r>
          </a:p>
          <a:p>
            <a:r>
              <a:rPr lang="da-DK" dirty="0" smtClean="0"/>
              <a:t>72% godt tilfredse ved sidste henvendelse</a:t>
            </a:r>
          </a:p>
          <a:p>
            <a:r>
              <a:rPr lang="da-DK" dirty="0" smtClean="0"/>
              <a:t>54% forventer svar indenfor 2 arbejdsdage</a:t>
            </a:r>
          </a:p>
          <a:p>
            <a:endParaRPr lang="da-DK" dirty="0" smtClean="0"/>
          </a:p>
          <a:p>
            <a:r>
              <a:rPr lang="da-DK" dirty="0" smtClean="0"/>
              <a:t>85% vil i kontakt man-</a:t>
            </a:r>
            <a:r>
              <a:rPr lang="da-DK" dirty="0" err="1" smtClean="0"/>
              <a:t>tors</a:t>
            </a:r>
            <a:r>
              <a:rPr lang="da-DK" dirty="0" smtClean="0"/>
              <a:t> ml. 9-16, </a:t>
            </a:r>
            <a:r>
              <a:rPr lang="da-DK" dirty="0" err="1" smtClean="0"/>
              <a:t>fre</a:t>
            </a:r>
            <a:r>
              <a:rPr lang="da-DK" dirty="0" smtClean="0"/>
              <a:t> 63%</a:t>
            </a:r>
          </a:p>
          <a:p>
            <a:r>
              <a:rPr lang="da-DK" dirty="0" smtClean="0"/>
              <a:t>44% vil også i kontakt man-</a:t>
            </a:r>
            <a:r>
              <a:rPr lang="da-DK" dirty="0" err="1" smtClean="0"/>
              <a:t>tors</a:t>
            </a:r>
            <a:r>
              <a:rPr lang="da-DK" dirty="0" smtClean="0"/>
              <a:t> ml. 16-18, </a:t>
            </a:r>
            <a:r>
              <a:rPr lang="da-DK" dirty="0" err="1" smtClean="0"/>
              <a:t>fre</a:t>
            </a:r>
            <a:r>
              <a:rPr lang="da-DK" dirty="0" smtClean="0"/>
              <a:t> 24%</a:t>
            </a:r>
          </a:p>
          <a:p>
            <a:r>
              <a:rPr lang="da-DK" dirty="0" smtClean="0"/>
              <a:t>27% vil også i kontakt man-</a:t>
            </a:r>
            <a:r>
              <a:rPr lang="da-DK" dirty="0" err="1" smtClean="0"/>
              <a:t>tors</a:t>
            </a:r>
            <a:r>
              <a:rPr lang="da-DK" dirty="0" smtClean="0"/>
              <a:t> ml. 18-20, mindre fredag og weekend</a:t>
            </a:r>
          </a:p>
          <a:p>
            <a:endParaRPr lang="da-DK" dirty="0" smtClean="0"/>
          </a:p>
          <a:p>
            <a:r>
              <a:rPr lang="da-DK" dirty="0" smtClean="0"/>
              <a:t>41% er meget tilfredse med indsatsen på arbejdspladsen</a:t>
            </a:r>
          </a:p>
          <a:p>
            <a:endParaRPr lang="da-DK" dirty="0"/>
          </a:p>
          <a:p>
            <a:r>
              <a:rPr lang="da-DK" dirty="0" smtClean="0"/>
              <a:t>53% syntes det er tydeligt hvad tr. Laver</a:t>
            </a:r>
          </a:p>
          <a:p>
            <a:endParaRPr lang="da-DK" dirty="0"/>
          </a:p>
          <a:p>
            <a:r>
              <a:rPr lang="da-DK" dirty="0" smtClean="0"/>
              <a:t>Undersøgelse fra marts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5602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r>
              <a:rPr lang="da-DK" sz="3600" dirty="0" smtClean="0"/>
              <a:t>Medlemstilfredshedsundersøgelse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Hovedkonklusioner:</a:t>
            </a:r>
          </a:p>
          <a:p>
            <a:pPr lvl="1"/>
            <a:r>
              <a:rPr lang="da-DK" dirty="0" smtClean="0"/>
              <a:t>Høj tilfredshed med FOA</a:t>
            </a:r>
          </a:p>
          <a:p>
            <a:pPr lvl="1"/>
            <a:r>
              <a:rPr lang="da-DK" dirty="0" smtClean="0"/>
              <a:t>Medlemmerne meget loyale med FOA</a:t>
            </a:r>
          </a:p>
          <a:p>
            <a:pPr lvl="1"/>
            <a:r>
              <a:rPr lang="da-DK" dirty="0" smtClean="0"/>
              <a:t>Høj tilfredshed med betjening og service i FOA</a:t>
            </a:r>
          </a:p>
          <a:p>
            <a:pPr lvl="1"/>
            <a:endParaRPr lang="da-DK" dirty="0"/>
          </a:p>
          <a:p>
            <a:pPr lvl="1"/>
            <a:r>
              <a:rPr lang="da-DK" dirty="0" smtClean="0"/>
              <a:t>Mangler synlighed</a:t>
            </a:r>
          </a:p>
          <a:p>
            <a:pPr lvl="1"/>
            <a:r>
              <a:rPr lang="da-DK" dirty="0" smtClean="0"/>
              <a:t>Manglende resultater</a:t>
            </a:r>
          </a:p>
          <a:p>
            <a:pPr lvl="1"/>
            <a:endParaRPr lang="da-DK" dirty="0"/>
          </a:p>
          <a:p>
            <a:pPr lvl="1"/>
            <a:r>
              <a:rPr lang="da-DK" dirty="0" smtClean="0"/>
              <a:t>God forbundsformand</a:t>
            </a:r>
          </a:p>
          <a:p>
            <a:pPr lvl="1"/>
            <a:r>
              <a:rPr lang="da-DK" dirty="0" smtClean="0"/>
              <a:t>FOA følger med tiden og medlemmerne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277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r>
              <a:rPr lang="da-DK" sz="3600" dirty="0" smtClean="0"/>
              <a:t>Medlemstilfredshedsundersøgelse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Hovedkonklusioner FOA 1:</a:t>
            </a:r>
          </a:p>
          <a:p>
            <a:pPr lvl="1"/>
            <a:r>
              <a:rPr lang="da-DK" dirty="0" smtClean="0"/>
              <a:t>Mindre tilfredse end øvrige FOA</a:t>
            </a:r>
          </a:p>
          <a:p>
            <a:pPr lvl="1"/>
            <a:endParaRPr lang="da-DK" dirty="0"/>
          </a:p>
          <a:p>
            <a:pPr lvl="1"/>
            <a:r>
              <a:rPr lang="da-DK" dirty="0" smtClean="0"/>
              <a:t>60% tilfredse med mulighederne for kontakt</a:t>
            </a:r>
          </a:p>
          <a:p>
            <a:pPr lvl="1"/>
            <a:r>
              <a:rPr lang="da-DK" dirty="0" smtClean="0"/>
              <a:t>51% tilfredse med hjælp og rådgivning</a:t>
            </a:r>
          </a:p>
          <a:p>
            <a:pPr lvl="1"/>
            <a:r>
              <a:rPr lang="da-DK" dirty="0" smtClean="0"/>
              <a:t>KUN</a:t>
            </a:r>
            <a:endParaRPr lang="da-DK" dirty="0"/>
          </a:p>
          <a:p>
            <a:pPr lvl="1"/>
            <a:r>
              <a:rPr lang="da-DK" dirty="0" smtClean="0"/>
              <a:t>38% tilfreds med resultatet</a:t>
            </a:r>
          </a:p>
          <a:p>
            <a:pPr lvl="1"/>
            <a:r>
              <a:rPr lang="da-DK" dirty="0" smtClean="0"/>
              <a:t>25% tilfredse med FOA 1 synlighed på </a:t>
            </a:r>
            <a:r>
              <a:rPr lang="da-DK" dirty="0" err="1" smtClean="0"/>
              <a:t>arb</a:t>
            </a:r>
            <a:r>
              <a:rPr lang="da-DK" dirty="0" smtClean="0"/>
              <a:t>. Pladsen</a:t>
            </a:r>
          </a:p>
          <a:p>
            <a:pPr lvl="1"/>
            <a:endParaRPr lang="da-DK" dirty="0"/>
          </a:p>
          <a:p>
            <a:pPr lvl="1"/>
            <a:r>
              <a:rPr lang="da-DK" dirty="0" smtClean="0"/>
              <a:t>Kommentarer fra medlemmerne.</a:t>
            </a:r>
          </a:p>
          <a:p>
            <a:pPr lvl="1"/>
            <a:r>
              <a:rPr lang="da-DK" dirty="0" smtClean="0"/>
              <a:t>Mere handlekraftig, mindre PenSam, </a:t>
            </a:r>
            <a:r>
              <a:rPr lang="da-DK" dirty="0"/>
              <a:t>mere synlighed, mindre </a:t>
            </a:r>
            <a:r>
              <a:rPr lang="da-DK" dirty="0" smtClean="0"/>
              <a:t>bonkammerat med arbejdsgiver, husk de små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5318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/>
              <a:t>Medlemmerne har tillid til FOA, </a:t>
            </a:r>
            <a:r>
              <a:rPr lang="da-DK" sz="3200" dirty="0" smtClean="0"/>
              <a:t>men</a:t>
            </a:r>
            <a:r>
              <a:rPr lang="is-IS" sz="3200" dirty="0" smtClean="0"/>
              <a:t>…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r>
              <a:rPr lang="da-DK" dirty="0" smtClean="0"/>
              <a:t>Efterlyser mere synlighed og større indflydelse</a:t>
            </a:r>
          </a:p>
          <a:p>
            <a:endParaRPr lang="da-DK" dirty="0" smtClean="0"/>
          </a:p>
          <a:p>
            <a:r>
              <a:rPr lang="da-DK" dirty="0" smtClean="0"/>
              <a:t>80% mener at FOA har stor indflydelse på Løn- og ansættelsesvilkår</a:t>
            </a:r>
          </a:p>
          <a:p>
            <a:r>
              <a:rPr lang="da-DK" dirty="0" smtClean="0"/>
              <a:t>91% har tillid til </a:t>
            </a:r>
            <a:r>
              <a:rPr lang="da-DK" dirty="0" err="1" smtClean="0"/>
              <a:t>FOAs</a:t>
            </a:r>
            <a:r>
              <a:rPr lang="da-DK" dirty="0" smtClean="0"/>
              <a:t> arbejde og tror på at FOA kan hjælpe dem</a:t>
            </a:r>
          </a:p>
          <a:p>
            <a:endParaRPr lang="da-DK" dirty="0" smtClean="0"/>
          </a:p>
          <a:p>
            <a:r>
              <a:rPr lang="da-DK" dirty="0" smtClean="0"/>
              <a:t>71% mener at FOA har for lidt indflydelse på samfundsudviklingen</a:t>
            </a:r>
          </a:p>
          <a:p>
            <a:r>
              <a:rPr lang="da-DK" dirty="0" smtClean="0"/>
              <a:t>72% mener at FOA har for lidt at sige overfor arbejdsgiverene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Undersøgelse fra August 2015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8013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dirty="0" smtClean="0"/>
              <a:t>Bord debat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15 minutter om emnet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Hvad skal vi helt sikkert bruge?</a:t>
            </a:r>
          </a:p>
          <a:p>
            <a:r>
              <a:rPr lang="da-DK" dirty="0" smtClean="0"/>
              <a:t>Hvad skal vi overveje?</a:t>
            </a:r>
          </a:p>
          <a:p>
            <a:r>
              <a:rPr lang="da-DK" dirty="0" smtClean="0"/>
              <a:t>Hvad skal vi absolut ikke bruge?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Deltager fra politisk ledelse noterer</a:t>
            </a:r>
          </a:p>
          <a:p>
            <a:endParaRPr lang="da-DK" dirty="0"/>
          </a:p>
          <a:p>
            <a:r>
              <a:rPr lang="da-DK" dirty="0" smtClean="0"/>
              <a:t>Tilbagemelding i Plenum efterfølgende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844824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2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6" cy="784800"/>
          </a:xfrm>
        </p:spPr>
        <p:txBody>
          <a:bodyPr/>
          <a:lstStyle/>
          <a:p>
            <a:pPr algn="ctr"/>
            <a:r>
              <a:rPr lang="da-DK" sz="3200" dirty="0" smtClean="0"/>
              <a:t>Medlemmernes brug af IT </a:t>
            </a:r>
            <a:r>
              <a:rPr lang="da-DK" sz="3200" dirty="0" err="1" smtClean="0"/>
              <a:t>NemId</a:t>
            </a:r>
            <a:r>
              <a:rPr lang="da-DK" sz="3200" dirty="0" smtClean="0"/>
              <a:t> m.m.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96855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99% har </a:t>
            </a:r>
            <a:r>
              <a:rPr lang="da-DK" dirty="0" err="1" smtClean="0"/>
              <a:t>NemId</a:t>
            </a:r>
            <a:endParaRPr lang="da-DK" dirty="0" smtClean="0"/>
          </a:p>
          <a:p>
            <a:r>
              <a:rPr lang="da-DK" dirty="0" smtClean="0"/>
              <a:t>48% bruger det ugentligt – 75% mindst månedligt</a:t>
            </a:r>
          </a:p>
          <a:p>
            <a:r>
              <a:rPr lang="da-DK" dirty="0" smtClean="0"/>
              <a:t>90% har lavet informationssøgning hos offentlige myndigheder</a:t>
            </a:r>
          </a:p>
          <a:p>
            <a:r>
              <a:rPr lang="da-DK" dirty="0" smtClean="0"/>
              <a:t>93% bruger netbank</a:t>
            </a:r>
          </a:p>
          <a:p>
            <a:endParaRPr lang="da-DK" dirty="0"/>
          </a:p>
          <a:p>
            <a:r>
              <a:rPr lang="da-DK" dirty="0" smtClean="0"/>
              <a:t>26% har fået hjælp i deres FOA afdeling (seneste 2 år)</a:t>
            </a:r>
          </a:p>
          <a:p>
            <a:r>
              <a:rPr lang="da-DK" dirty="0" smtClean="0"/>
              <a:t>83% af dem følte sig godt orienteret undervejs i sagen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2746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oa2015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foa2015</Template>
  <TotalTime>648</TotalTime>
  <Words>1403</Words>
  <Application>Microsoft Office PowerPoint</Application>
  <PresentationFormat>Skærmshow (4:3)</PresentationFormat>
  <Paragraphs>325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27</vt:i4>
      </vt:variant>
    </vt:vector>
  </HeadingPairs>
  <TitlesOfParts>
    <vt:vector size="28" baseType="lpstr">
      <vt:lpstr>foa2015</vt:lpstr>
      <vt:lpstr>Afdelingens udvikling –  Den Gode FOA afdeling</vt:lpstr>
      <vt:lpstr>Bord debat</vt:lpstr>
      <vt:lpstr>Undersøgelser</vt:lpstr>
      <vt:lpstr>Tilfredshed med FOAs faglig service</vt:lpstr>
      <vt:lpstr>Medlemstilfredshedsundersøgelse</vt:lpstr>
      <vt:lpstr>Medlemstilfredshedsundersøgelse</vt:lpstr>
      <vt:lpstr>Medlemmerne har tillid til FOA, men…</vt:lpstr>
      <vt:lpstr>Bord debat</vt:lpstr>
      <vt:lpstr>Medlemmernes brug af IT NemId m.m.</vt:lpstr>
      <vt:lpstr>Medlemmernes brug af sociale medier</vt:lpstr>
      <vt:lpstr>Elektronisk sagsbehandling</vt:lpstr>
      <vt:lpstr>Bord debat</vt:lpstr>
      <vt:lpstr>Materiale til LPU</vt:lpstr>
      <vt:lpstr>PowerPoint-præsentation</vt:lpstr>
      <vt:lpstr>PowerPoint-præsentation</vt:lpstr>
      <vt:lpstr>PowerPoint-præsentation</vt:lpstr>
      <vt:lpstr>Bord debat</vt:lpstr>
      <vt:lpstr>Demokratiprojekt i FOA Aalborg </vt:lpstr>
      <vt:lpstr>2015 forsøgene</vt:lpstr>
      <vt:lpstr>Medlemstilfredshedsundersøgelse</vt:lpstr>
      <vt:lpstr>Bord debat</vt:lpstr>
      <vt:lpstr>Lidt egne tanker</vt:lpstr>
      <vt:lpstr>Bord debat</vt:lpstr>
      <vt:lpstr>Hvad siger medlemmerne</vt:lpstr>
      <vt:lpstr>Bord debat</vt:lpstr>
      <vt:lpstr>Hvordan kommer vi videre?</vt:lpstr>
      <vt:lpstr>Bord debat</vt:lpstr>
    </vt:vector>
  </TitlesOfParts>
  <Company>FOA - Fag og Arbejde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Afdelingens udvikling</dc:title>
  <dc:creator>Ken Patrick Petersson</dc:creator>
  <cp:lastModifiedBy>Claus Windfeld</cp:lastModifiedBy>
  <cp:revision>30</cp:revision>
  <dcterms:created xsi:type="dcterms:W3CDTF">2016-09-12T09:57:15Z</dcterms:created>
  <dcterms:modified xsi:type="dcterms:W3CDTF">2016-09-20T15:07:10Z</dcterms:modified>
</cp:coreProperties>
</file>